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80" r:id="rId2"/>
    <p:sldId id="297" r:id="rId3"/>
    <p:sldId id="298" r:id="rId4"/>
    <p:sldId id="299" r:id="rId5"/>
    <p:sldId id="300" r:id="rId6"/>
    <p:sldId id="301" r:id="rId7"/>
    <p:sldId id="273" r:id="rId8"/>
    <p:sldId id="296" r:id="rId9"/>
    <p:sldId id="287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6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1336-FCE8-48ED-A809-DCE9BDCA6216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2BD38-07CC-4175-B277-995BE58CC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61C8-C13C-45C5-BC65-E1DFE5E453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C773-1178-4F2E-9F45-CCAAAA0084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2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23C9-33D3-464E-946F-C986AED2AF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A67E6-68E2-4E84-A133-E80DCE0D11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1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7FC3-2FA9-422D-87FC-B4786F756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4B4FC-F630-48CC-ACD0-F3D74873E0C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6598-DDD1-4370-8D8C-14CCE3CB96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F6F1-F29C-4699-916F-76E273E945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7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7E29-DE67-4E76-810F-2F32DA5E1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D95A-60C0-49FD-B223-E04B90369C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5693-56D6-4725-BFEE-14767952EE9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13EB-5306-4682-A798-DCEB908231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0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DCBA-A522-4832-8A5F-3E19FE9B50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C8CD-C6C2-40BA-81C5-F98446198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7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D0E6-C141-4999-A7AC-C4064A6A51B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8DB9-A9D9-4C68-918E-C4D21B8B80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2495-4B25-4A67-8585-71753BD4A8F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94AF-476C-45B8-92B1-714E36F457E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6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A60C9-EA6C-4061-9ACC-8E8CE972EF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D069-4AB7-45EC-9191-D532C883AC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3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24E07-2C2C-4475-9951-CD9A99319B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C5681-BDFD-4FC7-AEB8-5301CCC17E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1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09CB1B-2F66-49DE-B536-2D3E6EF255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D63269-11A9-4C86-B1A9-DEFCA8861F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62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Наташа\Desktop\scrn_big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" t="13732" r="48520" b="16760"/>
          <a:stretch/>
        </p:blipFill>
        <p:spPr bwMode="auto">
          <a:xfrm>
            <a:off x="1979712" y="980728"/>
            <a:ext cx="5075856" cy="49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овощи – 42 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фрукты – 56 р. 70 к.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Сколько всего денег истратили 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Старинные меры длины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627783" y="1268760"/>
            <a:ext cx="3907927" cy="481399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/>
              <a:t>У </a:t>
            </a:r>
            <a:r>
              <a:rPr lang="ru-RU" sz="2000" b="1" dirty="0">
                <a:solidFill>
                  <a:srgbClr val="7030A0"/>
                </a:solidFill>
              </a:rPr>
              <a:t>древних египтян </a:t>
            </a:r>
            <a:r>
              <a:rPr lang="ru-RU" sz="2000" dirty="0"/>
              <a:t>основной мерой длины служил </a:t>
            </a:r>
            <a:r>
              <a:rPr lang="ru-RU" sz="2000" b="1" dirty="0">
                <a:solidFill>
                  <a:srgbClr val="FF0000"/>
                </a:solidFill>
              </a:rPr>
              <a:t>локоть</a:t>
            </a:r>
            <a:r>
              <a:rPr lang="ru-RU" sz="2000" dirty="0"/>
              <a:t> (расстояние от конца пальцев до согнутого локтя). Он делился на семь ладоней, а ладонь на четыре пальца. Количество локтей получалось разное.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/>
              <a:t>В </a:t>
            </a:r>
            <a:r>
              <a:rPr lang="ru-RU" sz="2000" b="1" dirty="0">
                <a:solidFill>
                  <a:srgbClr val="7030A0"/>
                </a:solidFill>
              </a:rPr>
              <a:t>Древнем Египте </a:t>
            </a:r>
            <a:r>
              <a:rPr lang="ru-RU" sz="2000" dirty="0"/>
              <a:t>придумали образцовые меры: </a:t>
            </a:r>
            <a:r>
              <a:rPr lang="ru-RU" sz="2000" b="1" dirty="0">
                <a:solidFill>
                  <a:srgbClr val="FF0000"/>
                </a:solidFill>
              </a:rPr>
              <a:t>локоть, ладонь, палец.</a:t>
            </a:r>
            <a:r>
              <a:rPr lang="ru-RU" sz="2000" dirty="0"/>
              <a:t> Теперь было уже не важно, какой длины локоть или ладонь у человека, он измерял не своим, а общим локтем, т.е. условной палочкой.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820" y="1242120"/>
            <a:ext cx="1398870" cy="3555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325"/>
          <a:stretch/>
        </p:blipFill>
        <p:spPr>
          <a:xfrm>
            <a:off x="683568" y="1410947"/>
            <a:ext cx="1944215" cy="467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0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Старинные меры длины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3812232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Англия</a:t>
            </a:r>
          </a:p>
          <a:p>
            <a:r>
              <a:rPr lang="ru-RU" sz="2000" dirty="0"/>
              <a:t>В  </a:t>
            </a:r>
            <a:r>
              <a:rPr lang="ru-RU" sz="2000" b="1" dirty="0"/>
              <a:t>Англии</a:t>
            </a:r>
            <a:r>
              <a:rPr lang="ru-RU" sz="2000" dirty="0"/>
              <a:t> также существовали единицы длины, связанные с частями тела человека: </a:t>
            </a:r>
          </a:p>
          <a:p>
            <a:r>
              <a:rPr lang="ru-RU" sz="2000" b="1" i="1" dirty="0"/>
              <a:t>дюйм</a:t>
            </a:r>
            <a:r>
              <a:rPr lang="ru-RU" sz="2000" dirty="0"/>
              <a:t> (2,5см) в переводе с голландского означает «большой палец»; </a:t>
            </a:r>
            <a:endParaRPr lang="ru-RU" sz="2000" dirty="0" smtClean="0"/>
          </a:p>
          <a:p>
            <a:r>
              <a:rPr lang="ru-RU" sz="2000" b="1" i="1" dirty="0" smtClean="0"/>
              <a:t>фут</a:t>
            </a:r>
            <a:r>
              <a:rPr lang="ru-RU" sz="2000" dirty="0" smtClean="0"/>
              <a:t> </a:t>
            </a:r>
            <a:r>
              <a:rPr lang="ru-RU" sz="2000" dirty="0"/>
              <a:t>(30см или 12дюймов) с английского «нога»; </a:t>
            </a:r>
          </a:p>
          <a:p>
            <a:r>
              <a:rPr lang="ru-RU" sz="2000" b="1" i="1" dirty="0"/>
              <a:t>ярд</a:t>
            </a:r>
            <a:r>
              <a:rPr lang="ru-RU" sz="2000" dirty="0"/>
              <a:t> – это расстояние от носа короля Генриха </a:t>
            </a:r>
            <a:r>
              <a:rPr lang="en-US" sz="2000" dirty="0"/>
              <a:t>I</a:t>
            </a:r>
            <a:r>
              <a:rPr lang="ru-RU" sz="2000" dirty="0"/>
              <a:t> до конца </a:t>
            </a:r>
            <a:r>
              <a:rPr lang="ru-RU" sz="2000" dirty="0" smtClean="0"/>
              <a:t>среднего пальца </a:t>
            </a:r>
            <a:r>
              <a:rPr lang="ru-RU" sz="2000" dirty="0"/>
              <a:t>его вытянутой руки.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336904"/>
            <a:ext cx="3374484" cy="48154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77197"/>
            <a:ext cx="1207150" cy="17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Старинные меры длины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600200"/>
            <a:ext cx="3812232" cy="4525963"/>
          </a:xfrm>
        </p:spPr>
        <p:txBody>
          <a:bodyPr/>
          <a:lstStyle/>
          <a:p>
            <a:pPr algn="just"/>
            <a:r>
              <a:rPr lang="ru-RU" sz="2000" dirty="0"/>
              <a:t>Многие народы измеряли длину </a:t>
            </a:r>
            <a:r>
              <a:rPr lang="ru-RU" sz="2000" b="1" i="1" dirty="0">
                <a:solidFill>
                  <a:srgbClr val="FF0000"/>
                </a:solidFill>
              </a:rPr>
              <a:t>шагами, двойными шагами, </a:t>
            </a:r>
            <a:r>
              <a:rPr lang="ru-RU" sz="2000" b="1" i="1" dirty="0" smtClean="0">
                <a:solidFill>
                  <a:srgbClr val="FF0000"/>
                </a:solidFill>
              </a:rPr>
              <a:t>тростями</a:t>
            </a:r>
          </a:p>
          <a:p>
            <a:pPr algn="just"/>
            <a:r>
              <a:rPr lang="ru-RU" sz="2000" dirty="0"/>
              <a:t>Очень большие расстояния измерялись </a:t>
            </a:r>
            <a:r>
              <a:rPr lang="ru-RU" sz="2000" b="1" i="1" dirty="0">
                <a:solidFill>
                  <a:srgbClr val="FF0000"/>
                </a:solidFill>
              </a:rPr>
              <a:t>переходами, привалами</a:t>
            </a:r>
            <a:r>
              <a:rPr lang="ru-RU" sz="2000" b="1" i="1" dirty="0"/>
              <a:t> </a:t>
            </a:r>
            <a:r>
              <a:rPr lang="ru-RU" sz="2000" dirty="0"/>
              <a:t>и даже </a:t>
            </a:r>
            <a:r>
              <a:rPr lang="ru-RU" sz="2000" b="1" i="1" dirty="0">
                <a:solidFill>
                  <a:srgbClr val="FF0000"/>
                </a:solidFill>
              </a:rPr>
              <a:t>днями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У многих народов расстояние определялось длительностью </a:t>
            </a:r>
            <a:r>
              <a:rPr lang="ru-RU" sz="2000" b="1" i="1" dirty="0">
                <a:solidFill>
                  <a:srgbClr val="FF0000"/>
                </a:solidFill>
              </a:rPr>
              <a:t>полета стрелы</a:t>
            </a:r>
            <a:r>
              <a:rPr lang="ru-RU" sz="2000" dirty="0"/>
              <a:t> или </a:t>
            </a:r>
            <a:r>
              <a:rPr lang="ru-RU" sz="2000" b="1" i="1" dirty="0">
                <a:solidFill>
                  <a:srgbClr val="FF0000"/>
                </a:solidFill>
              </a:rPr>
              <a:t>пушечного ядра.</a:t>
            </a:r>
          </a:p>
          <a:p>
            <a:pPr algn="just"/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5" y="1600200"/>
            <a:ext cx="3692649" cy="33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Старинные меры длины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</a:rPr>
              <a:t>Япония</a:t>
            </a:r>
          </a:p>
          <a:p>
            <a:pPr marL="0" indent="0">
              <a:buNone/>
            </a:pPr>
            <a:r>
              <a:rPr lang="ru-RU" sz="2400" dirty="0"/>
              <a:t>В </a:t>
            </a:r>
            <a:r>
              <a:rPr lang="ru-RU" sz="2400" b="1" dirty="0"/>
              <a:t>Японии </a:t>
            </a:r>
            <a:r>
              <a:rPr lang="ru-RU" sz="2400" dirty="0"/>
              <a:t>существовала мера, называемая </a:t>
            </a:r>
            <a:r>
              <a:rPr lang="ru-RU" sz="2400" b="1" i="1" dirty="0"/>
              <a:t>лошадиным башмаком</a:t>
            </a:r>
            <a:r>
              <a:rPr lang="ru-RU" sz="2400" dirty="0"/>
              <a:t>. Она была равна пути, в течение которого изнашивалась соломенная подошва, привязанная к копытам лошади.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916832"/>
            <a:ext cx="3086639" cy="23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Старинные меры длины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366821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Руси </a:t>
            </a:r>
            <a:r>
              <a:rPr lang="ru-RU" dirty="0"/>
              <a:t>использовали меры </a:t>
            </a:r>
            <a:r>
              <a:rPr lang="ru-RU" dirty="0" smtClean="0"/>
              <a:t>длины: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сажень,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верста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локоть</a:t>
            </a:r>
            <a:r>
              <a:rPr lang="ru-RU" dirty="0">
                <a:solidFill>
                  <a:srgbClr val="FF0000"/>
                </a:solidFill>
              </a:rPr>
              <a:t>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аршин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6" y="1988840"/>
            <a:ext cx="343591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8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Сажень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484784"/>
            <a:ext cx="6912768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239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Верста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32073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83968" y="1340768"/>
            <a:ext cx="4038600" cy="5030019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1 верста =  500 саженей = </a:t>
            </a:r>
            <a:r>
              <a:rPr lang="ru-RU" sz="2400" dirty="0" smtClean="0"/>
              <a:t>= 1 км 70м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7030A0"/>
                </a:solidFill>
              </a:rPr>
              <a:t>Верста Коломенская.                                   </a:t>
            </a:r>
            <a:r>
              <a:rPr lang="ru-RU" sz="2000" dirty="0"/>
              <a:t>В подмосковном селе Коломенском находилась летняя резиденция царя Алексея Михайловича.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Дорога </a:t>
            </a:r>
            <a:r>
              <a:rPr lang="ru-RU" sz="2000" dirty="0"/>
              <a:t>туда была оживленной, широкой и  считалась главной в государстве. А уж когда поставили огромные верстовые столбы, каких в России еще не бывало, слава этой дороги возросла еще более.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6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498850" cy="439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Аршин, батог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113688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2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128792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sz="3100" dirty="0" smtClean="0">
                <a:latin typeface="Times New Roman"/>
                <a:ea typeface="Calibri"/>
                <a:cs typeface="Times New Roman"/>
              </a:rPr>
              <a:t>Тест </a:t>
            </a:r>
            <a:r>
              <a:rPr lang="ru-RU" sz="3100" dirty="0">
                <a:latin typeface="Times New Roman"/>
                <a:ea typeface="Calibri"/>
                <a:cs typeface="Times New Roman"/>
              </a:rPr>
              <a:t>«Выбери </a:t>
            </a:r>
            <a:r>
              <a:rPr lang="ru-RU" sz="3100" dirty="0" smtClean="0">
                <a:latin typeface="Times New Roman"/>
                <a:ea typeface="Calibri"/>
                <a:cs typeface="Times New Roman"/>
              </a:rPr>
              <a:t>правильный </a:t>
            </a:r>
            <a:r>
              <a:rPr lang="ru-RU" sz="3100" dirty="0"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endParaRPr lang="ru-RU" sz="27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90684"/>
              </p:ext>
            </p:extLst>
          </p:nvPr>
        </p:nvGraphicFramePr>
        <p:xfrm>
          <a:off x="971600" y="1412776"/>
          <a:ext cx="7344816" cy="41345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66000"/>
                <a:gridCol w="3746568"/>
                <a:gridCol w="2232248"/>
              </a:tblGrid>
              <a:tr h="33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ответы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 10 см +2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а)1 м 12 см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б)1 м 20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 50 см – 10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9 м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б) 9 м 4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51р 10 к + 40 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51 р 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55 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 91 р 40 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195787" y="336386"/>
            <a:ext cx="3709937" cy="1371601"/>
            <a:chOff x="1115616" y="269775"/>
            <a:chExt cx="3709937" cy="1143001"/>
          </a:xfrm>
        </p:grpSpPr>
        <p:pic>
          <p:nvPicPr>
            <p:cNvPr id="1030" name="Picture 6" descr="http://www.playcast.ru/uploads/2014/05/14/8591055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5616" y="269775"/>
              <a:ext cx="1524000" cy="1143001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блако 1"/>
            <p:cNvSpPr/>
            <p:nvPr/>
          </p:nvSpPr>
          <p:spPr>
            <a:xfrm>
              <a:off x="2521297" y="337220"/>
              <a:ext cx="2304256" cy="773310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25+40</a:t>
              </a:r>
              <a:endPara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87824" y="2996953"/>
            <a:ext cx="2016224" cy="3324023"/>
            <a:chOff x="3203848" y="2625183"/>
            <a:chExt cx="1800200" cy="2642296"/>
          </a:xfrm>
        </p:grpSpPr>
        <p:pic>
          <p:nvPicPr>
            <p:cNvPr id="5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7" t="14476" r="31991" b="15178"/>
            <a:stretch/>
          </p:blipFill>
          <p:spPr bwMode="auto">
            <a:xfrm>
              <a:off x="3203848" y="2625183"/>
              <a:ext cx="1800200" cy="2642296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635896" y="3232859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65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16016" y="2996952"/>
            <a:ext cx="2160240" cy="3488644"/>
            <a:chOff x="5004048" y="2625183"/>
            <a:chExt cx="1872208" cy="2604178"/>
          </a:xfrm>
        </p:grpSpPr>
        <p:pic>
          <p:nvPicPr>
            <p:cNvPr id="1028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8" t="18795" b="14935"/>
            <a:stretch/>
          </p:blipFill>
          <p:spPr bwMode="auto">
            <a:xfrm flipH="1">
              <a:off x="5004048" y="2625183"/>
              <a:ext cx="1872208" cy="2604178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5539381" y="3168509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45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876256" y="2996952"/>
            <a:ext cx="2160240" cy="3369974"/>
            <a:chOff x="7164288" y="2721954"/>
            <a:chExt cx="1872208" cy="2515874"/>
          </a:xfrm>
        </p:grpSpPr>
        <p:pic>
          <p:nvPicPr>
            <p:cNvPr id="4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7" r="63230" b="12987"/>
            <a:stretch/>
          </p:blipFill>
          <p:spPr bwMode="auto">
            <a:xfrm>
              <a:off x="7164288" y="2721954"/>
              <a:ext cx="1872208" cy="2515874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7812360" y="3145532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75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6053537" y="5913464"/>
            <a:ext cx="1863658" cy="72353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СТАРТ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sarrest.ru/wp-content/uploads/2014/11/KMZyusu4kk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4782">
            <a:off x="3978937" y="1393363"/>
            <a:ext cx="1760935" cy="14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0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1.57483 -0.01445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50" y="-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128792" cy="129614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Calibri"/>
                <a:cs typeface="Times New Roman"/>
              </a:rPr>
            </a:br>
            <a:r>
              <a:rPr lang="ru-RU" sz="3100" dirty="0" smtClean="0">
                <a:latin typeface="Times New Roman"/>
                <a:ea typeface="Calibri"/>
                <a:cs typeface="Times New Roman"/>
              </a:rPr>
              <a:t>Тест </a:t>
            </a:r>
            <a:r>
              <a:rPr lang="ru-RU" sz="3100" dirty="0">
                <a:latin typeface="Times New Roman"/>
                <a:ea typeface="Calibri"/>
                <a:cs typeface="Times New Roman"/>
              </a:rPr>
              <a:t>«Выбери </a:t>
            </a:r>
            <a:r>
              <a:rPr lang="ru-RU" sz="3100" dirty="0" smtClean="0">
                <a:latin typeface="Times New Roman"/>
                <a:ea typeface="Calibri"/>
                <a:cs typeface="Times New Roman"/>
              </a:rPr>
              <a:t>правильный </a:t>
            </a:r>
            <a:r>
              <a:rPr lang="ru-RU" sz="3100" dirty="0">
                <a:latin typeface="Times New Roman"/>
                <a:ea typeface="Calibri"/>
                <a:cs typeface="Times New Roman"/>
              </a:rPr>
              <a:t>ответ</a:t>
            </a:r>
            <a:r>
              <a:rPr lang="ru-RU" sz="2700" dirty="0">
                <a:latin typeface="Times New Roman"/>
                <a:ea typeface="Calibri"/>
                <a:cs typeface="Times New Roman"/>
              </a:rPr>
              <a:t>»</a:t>
            </a:r>
            <a:r>
              <a:rPr lang="ru-RU" sz="2700" dirty="0">
                <a:ea typeface="Calibri"/>
                <a:cs typeface="Times New Roman"/>
              </a:rPr>
              <a:t/>
            </a:r>
            <a:br>
              <a:rPr lang="ru-RU" sz="2700" dirty="0">
                <a:ea typeface="Calibri"/>
                <a:cs typeface="Times New Roman"/>
              </a:rPr>
            </a:br>
            <a:endParaRPr lang="ru-RU" sz="27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081662"/>
              </p:ext>
            </p:extLst>
          </p:nvPr>
        </p:nvGraphicFramePr>
        <p:xfrm>
          <a:off x="971601" y="1412776"/>
          <a:ext cx="7200800" cy="413455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0624"/>
                <a:gridCol w="2867767"/>
                <a:gridCol w="3672409"/>
              </a:tblGrid>
              <a:tr h="3358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задание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ответы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м 10 см +2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1 м 12 см 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 1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 20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 50 см – 10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9 м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3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см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б) 9 м 4</a:t>
                      </a: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см 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6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51р 10 к + 40 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а) 51 р </a:t>
                      </a: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50 к  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б) 91 р 40 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38" marR="597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7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195787" y="336386"/>
            <a:ext cx="3709937" cy="1371601"/>
            <a:chOff x="1115616" y="269775"/>
            <a:chExt cx="3709937" cy="1143001"/>
          </a:xfrm>
        </p:grpSpPr>
        <p:pic>
          <p:nvPicPr>
            <p:cNvPr id="1030" name="Picture 6" descr="http://www.playcast.ru/uploads/2014/05/14/8591055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5616" y="269775"/>
              <a:ext cx="1524000" cy="1143001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блако 1"/>
            <p:cNvSpPr/>
            <p:nvPr/>
          </p:nvSpPr>
          <p:spPr>
            <a:xfrm>
              <a:off x="2521297" y="337220"/>
              <a:ext cx="2304256" cy="773310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41+50</a:t>
              </a:r>
              <a:endPara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87824" y="2996953"/>
            <a:ext cx="2016224" cy="3324023"/>
            <a:chOff x="3203848" y="2625183"/>
            <a:chExt cx="1800200" cy="2642296"/>
          </a:xfrm>
        </p:grpSpPr>
        <p:pic>
          <p:nvPicPr>
            <p:cNvPr id="5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7" t="14476" r="31991" b="15178"/>
            <a:stretch/>
          </p:blipFill>
          <p:spPr bwMode="auto">
            <a:xfrm>
              <a:off x="3203848" y="2625183"/>
              <a:ext cx="1800200" cy="2642296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635896" y="3232859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95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16016" y="2996952"/>
            <a:ext cx="2160240" cy="3488644"/>
            <a:chOff x="5004048" y="2625183"/>
            <a:chExt cx="1872208" cy="2604178"/>
          </a:xfrm>
        </p:grpSpPr>
        <p:pic>
          <p:nvPicPr>
            <p:cNvPr id="1028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8" t="18795" b="14935"/>
            <a:stretch/>
          </p:blipFill>
          <p:spPr bwMode="auto">
            <a:xfrm flipH="1">
              <a:off x="5004048" y="2625183"/>
              <a:ext cx="1872208" cy="2604178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5539381" y="3168509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45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876256" y="2996952"/>
            <a:ext cx="2160240" cy="3369974"/>
            <a:chOff x="7164288" y="2721954"/>
            <a:chExt cx="1872208" cy="2515874"/>
          </a:xfrm>
        </p:grpSpPr>
        <p:pic>
          <p:nvPicPr>
            <p:cNvPr id="4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7" r="63230" b="12987"/>
            <a:stretch/>
          </p:blipFill>
          <p:spPr bwMode="auto">
            <a:xfrm>
              <a:off x="7164288" y="2721954"/>
              <a:ext cx="1872208" cy="2515874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7812360" y="3145532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91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6053537" y="5913464"/>
            <a:ext cx="1863658" cy="72353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СТАРТ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sarrest.ru/wp-content/uploads/2014/11/KMZyusu4kk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4782">
            <a:off x="3978937" y="1393363"/>
            <a:ext cx="1760935" cy="14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4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1.57483 -0.01445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50" y="-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195787" y="336386"/>
            <a:ext cx="3709937" cy="1371601"/>
            <a:chOff x="1115616" y="269775"/>
            <a:chExt cx="3709937" cy="1143001"/>
          </a:xfrm>
        </p:grpSpPr>
        <p:pic>
          <p:nvPicPr>
            <p:cNvPr id="1030" name="Picture 6" descr="http://www.playcast.ru/uploads/2014/05/14/8591055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5616" y="269775"/>
              <a:ext cx="1524000" cy="1143001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блако 1"/>
            <p:cNvSpPr/>
            <p:nvPr/>
          </p:nvSpPr>
          <p:spPr>
            <a:xfrm>
              <a:off x="2521297" y="337220"/>
              <a:ext cx="2304256" cy="773310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13+50</a:t>
              </a:r>
              <a:endPara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87824" y="2996953"/>
            <a:ext cx="2016224" cy="3324023"/>
            <a:chOff x="3203848" y="2625183"/>
            <a:chExt cx="1800200" cy="2642296"/>
          </a:xfrm>
        </p:grpSpPr>
        <p:pic>
          <p:nvPicPr>
            <p:cNvPr id="5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7" t="14476" r="31991" b="15178"/>
            <a:stretch/>
          </p:blipFill>
          <p:spPr bwMode="auto">
            <a:xfrm>
              <a:off x="3203848" y="2625183"/>
              <a:ext cx="1800200" cy="2642296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635896" y="3232859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65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16016" y="2996952"/>
            <a:ext cx="2160240" cy="3488644"/>
            <a:chOff x="5004048" y="2625183"/>
            <a:chExt cx="1872208" cy="2604178"/>
          </a:xfrm>
        </p:grpSpPr>
        <p:pic>
          <p:nvPicPr>
            <p:cNvPr id="1028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8" t="18795" b="14935"/>
            <a:stretch/>
          </p:blipFill>
          <p:spPr bwMode="auto">
            <a:xfrm flipH="1">
              <a:off x="5004048" y="2625183"/>
              <a:ext cx="1872208" cy="2604178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5539381" y="3168509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45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876256" y="2996952"/>
            <a:ext cx="2160240" cy="3369974"/>
            <a:chOff x="7164288" y="2721954"/>
            <a:chExt cx="1872208" cy="2515874"/>
          </a:xfrm>
        </p:grpSpPr>
        <p:pic>
          <p:nvPicPr>
            <p:cNvPr id="4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7" r="63230" b="12987"/>
            <a:stretch/>
          </p:blipFill>
          <p:spPr bwMode="auto">
            <a:xfrm>
              <a:off x="7164288" y="2721954"/>
              <a:ext cx="1872208" cy="2515874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7812360" y="3145532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63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6053537" y="5913464"/>
            <a:ext cx="1863658" cy="72353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СТАРТ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sarrest.ru/wp-content/uploads/2014/11/KMZyusu4kk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4782">
            <a:off x="3978937" y="1393363"/>
            <a:ext cx="1760935" cy="14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8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33333E-6 L -1.57483 -0.01445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50" y="-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195787" y="336386"/>
            <a:ext cx="3709937" cy="1371601"/>
            <a:chOff x="1115616" y="269775"/>
            <a:chExt cx="3709937" cy="1143001"/>
          </a:xfrm>
        </p:grpSpPr>
        <p:pic>
          <p:nvPicPr>
            <p:cNvPr id="1030" name="Picture 6" descr="http://www.playcast.ru/uploads/2014/05/14/8591055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5616" y="269775"/>
              <a:ext cx="1524000" cy="1143001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блако 1"/>
            <p:cNvSpPr/>
            <p:nvPr/>
          </p:nvSpPr>
          <p:spPr>
            <a:xfrm>
              <a:off x="2521297" y="337220"/>
              <a:ext cx="2304256" cy="773310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67+20</a:t>
              </a:r>
              <a:endPara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87824" y="2996953"/>
            <a:ext cx="2016224" cy="3324023"/>
            <a:chOff x="3203848" y="2625183"/>
            <a:chExt cx="1800200" cy="2642296"/>
          </a:xfrm>
        </p:grpSpPr>
        <p:pic>
          <p:nvPicPr>
            <p:cNvPr id="5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7" t="14476" r="31991" b="15178"/>
            <a:stretch/>
          </p:blipFill>
          <p:spPr bwMode="auto">
            <a:xfrm>
              <a:off x="3203848" y="2625183"/>
              <a:ext cx="1800200" cy="2642296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635896" y="3232859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82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716016" y="2996952"/>
            <a:ext cx="2160240" cy="3488644"/>
            <a:chOff x="5004048" y="2625183"/>
            <a:chExt cx="1872208" cy="2604178"/>
          </a:xfrm>
        </p:grpSpPr>
        <p:pic>
          <p:nvPicPr>
            <p:cNvPr id="1028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8" t="18795" b="14935"/>
            <a:stretch/>
          </p:blipFill>
          <p:spPr bwMode="auto">
            <a:xfrm flipH="1">
              <a:off x="5004048" y="2625183"/>
              <a:ext cx="1872208" cy="2604178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5539381" y="3168509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87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876256" y="2996952"/>
            <a:ext cx="2160240" cy="3369974"/>
            <a:chOff x="7164288" y="2721954"/>
            <a:chExt cx="1872208" cy="2515874"/>
          </a:xfrm>
        </p:grpSpPr>
        <p:pic>
          <p:nvPicPr>
            <p:cNvPr id="4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7" r="63230" b="12987"/>
            <a:stretch/>
          </p:blipFill>
          <p:spPr bwMode="auto">
            <a:xfrm>
              <a:off x="7164288" y="2721954"/>
              <a:ext cx="1872208" cy="2515874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7812360" y="3145532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72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6053537" y="5913464"/>
            <a:ext cx="1863658" cy="72353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СТАРТ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sarrest.ru/wp-content/uploads/2014/11/KMZyusu4kk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4782">
            <a:off x="3978937" y="1393363"/>
            <a:ext cx="1760935" cy="14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1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33333E-6 L -1.57483 -0.01445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50" y="-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9195787" y="336386"/>
            <a:ext cx="3709937" cy="1371601"/>
            <a:chOff x="1115616" y="269775"/>
            <a:chExt cx="3709937" cy="1143001"/>
          </a:xfrm>
        </p:grpSpPr>
        <p:pic>
          <p:nvPicPr>
            <p:cNvPr id="1030" name="Picture 6" descr="http://www.playcast.ru/uploads/2014/05/14/8591055.pn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15616" y="269775"/>
              <a:ext cx="1524000" cy="1143001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блако 1"/>
            <p:cNvSpPr/>
            <p:nvPr/>
          </p:nvSpPr>
          <p:spPr>
            <a:xfrm>
              <a:off x="2521297" y="337220"/>
              <a:ext cx="2304256" cy="773310"/>
            </a:xfrm>
            <a:prstGeom prst="cloud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33+40</a:t>
              </a:r>
              <a:endPara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547664" y="3074201"/>
            <a:ext cx="2016224" cy="3324023"/>
            <a:chOff x="3203848" y="2625183"/>
            <a:chExt cx="1800200" cy="2642296"/>
          </a:xfrm>
        </p:grpSpPr>
        <p:pic>
          <p:nvPicPr>
            <p:cNvPr id="5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17" t="14476" r="31991" b="15178"/>
            <a:stretch/>
          </p:blipFill>
          <p:spPr bwMode="auto">
            <a:xfrm>
              <a:off x="3203848" y="2625183"/>
              <a:ext cx="1800200" cy="2642296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Овал 2"/>
            <p:cNvSpPr/>
            <p:nvPr/>
          </p:nvSpPr>
          <p:spPr>
            <a:xfrm>
              <a:off x="3635896" y="3232859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73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576732" y="2996952"/>
            <a:ext cx="2160240" cy="3488644"/>
            <a:chOff x="5004048" y="2625183"/>
            <a:chExt cx="1872208" cy="2604178"/>
          </a:xfrm>
        </p:grpSpPr>
        <p:pic>
          <p:nvPicPr>
            <p:cNvPr id="1028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98" t="18795" b="14935"/>
            <a:stretch/>
          </p:blipFill>
          <p:spPr bwMode="auto">
            <a:xfrm flipH="1">
              <a:off x="5004048" y="2625183"/>
              <a:ext cx="1872208" cy="2604178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5539381" y="3168509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43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736972" y="2949773"/>
            <a:ext cx="2160240" cy="3369974"/>
            <a:chOff x="7164288" y="2721954"/>
            <a:chExt cx="1872208" cy="2515874"/>
          </a:xfrm>
        </p:grpSpPr>
        <p:pic>
          <p:nvPicPr>
            <p:cNvPr id="4" name="Picture 4" descr="http://kaverin.ru/img/biblioretro/2016/flower.jpg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FFD"/>
                </a:clrFrom>
                <a:clrTo>
                  <a:srgbClr val="FE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87" r="63230" b="12987"/>
            <a:stretch/>
          </p:blipFill>
          <p:spPr bwMode="auto">
            <a:xfrm>
              <a:off x="7164288" y="2721954"/>
              <a:ext cx="1872208" cy="2515874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Овал 16"/>
            <p:cNvSpPr/>
            <p:nvPr/>
          </p:nvSpPr>
          <p:spPr>
            <a:xfrm>
              <a:off x="7812360" y="3145532"/>
              <a:ext cx="936104" cy="848777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prstClr val="black"/>
                  </a:solidFill>
                  <a:latin typeface="Comic Sans MS" pitchFamily="66" charset="0"/>
                </a:rPr>
                <a:t>74</a:t>
              </a:r>
              <a:endParaRPr lang="ru-RU" sz="3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6053537" y="5913464"/>
            <a:ext cx="1863658" cy="72353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СТАРТ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" name="Picture 2" descr="http://sarrest.ru/wp-content/uploads/2014/11/KMZyusu4kk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4782">
            <a:off x="3978937" y="1393363"/>
            <a:ext cx="1760935" cy="14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56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05556E-6 3.33333E-6 L -1.57483 -0.01445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750" y="-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15.11.17       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Классная работа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Единица измерения длины: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км =1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000м, 1м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1 000 мм.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 длины.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428832"/>
            <a:ext cx="6912768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см = 10 мм</a:t>
            </a:r>
          </a:p>
          <a:p>
            <a:pPr eaLnBrk="1" hangingPunct="1">
              <a:buFontTx/>
              <a:buNone/>
            </a:pPr>
            <a:r>
              <a:rPr lang="ru-RU" sz="5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5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5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10 см = 100 мм</a:t>
            </a:r>
          </a:p>
          <a:p>
            <a:pPr eaLnBrk="1" hangingPunct="1">
              <a:buFontTx/>
              <a:buNone/>
            </a:pPr>
            <a:r>
              <a:rPr lang="ru-RU" sz="5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м = 10 </a:t>
            </a:r>
            <a:r>
              <a:rPr lang="ru-RU" sz="5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5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5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1м = 1000 мм</a:t>
            </a:r>
            <a:endParaRPr lang="ru-RU" sz="5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5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 км = 1000 м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821488" y="404664"/>
            <a:ext cx="7921129" cy="10516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Единицы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  </a:t>
            </a:r>
            <a:r>
              <a:rPr lang="ru-RU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длины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6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Сантиметры под сантиметрами, метры под метрами. </a:t>
            </a:r>
          </a:p>
          <a:p>
            <a:pPr marL="0" indent="0" algn="ctr">
              <a:buNone/>
            </a:pP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складываем </a:t>
            </a:r>
            <a:r>
              <a:rPr lang="ru-RU" sz="4800" smtClean="0">
                <a:latin typeface="Times New Roman" pitchFamily="18" charset="0"/>
                <a:cs typeface="Times New Roman" pitchFamily="18" charset="0"/>
              </a:rPr>
              <a:t>сантиметры,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затем метры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441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15.11.17                Классная работа        Единица измерения длины:  1 км =1 000м, 1м = 1 000 мм.  Таблица мер длины.</vt:lpstr>
      <vt:lpstr>Презентация PowerPoint</vt:lpstr>
      <vt:lpstr>Презентация PowerPoint</vt:lpstr>
      <vt:lpstr>Задача</vt:lpstr>
      <vt:lpstr>Старинные меры длины</vt:lpstr>
      <vt:lpstr>Старинные меры длины</vt:lpstr>
      <vt:lpstr>Старинные меры длины</vt:lpstr>
      <vt:lpstr>Старинные меры длины</vt:lpstr>
      <vt:lpstr>Старинные меры длины</vt:lpstr>
      <vt:lpstr>Сажень </vt:lpstr>
      <vt:lpstr>Верста</vt:lpstr>
      <vt:lpstr>Аршин, батог</vt:lpstr>
      <vt:lpstr> Тест «Выбери правильный ответ» </vt:lpstr>
      <vt:lpstr> Тест «Выбери правильный ответ»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Платонова</dc:creator>
  <cp:lastModifiedBy>Наташа</cp:lastModifiedBy>
  <cp:revision>34</cp:revision>
  <dcterms:created xsi:type="dcterms:W3CDTF">2017-10-16T03:55:06Z</dcterms:created>
  <dcterms:modified xsi:type="dcterms:W3CDTF">2017-11-15T06:22:19Z</dcterms:modified>
</cp:coreProperties>
</file>