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6" r:id="rId2"/>
    <p:sldId id="347" r:id="rId3"/>
    <p:sldId id="340" r:id="rId4"/>
    <p:sldId id="341" r:id="rId5"/>
    <p:sldId id="342" r:id="rId6"/>
    <p:sldId id="348" r:id="rId7"/>
    <p:sldId id="345" r:id="rId8"/>
    <p:sldId id="339" r:id="rId9"/>
    <p:sldId id="350" r:id="rId10"/>
    <p:sldId id="351" r:id="rId11"/>
    <p:sldId id="352" r:id="rId12"/>
    <p:sldId id="35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FECCF6C-A50E-4340-B215-BC480D6A88B4}">
          <p14:sldIdLst>
            <p14:sldId id="346"/>
            <p14:sldId id="347"/>
            <p14:sldId id="340"/>
            <p14:sldId id="341"/>
            <p14:sldId id="342"/>
            <p14:sldId id="348"/>
            <p14:sldId id="345"/>
            <p14:sldId id="339"/>
          </p14:sldIdLst>
        </p14:section>
        <p14:section name="Раздел без заголовка" id="{7A196540-435C-4170-B6DB-68129210DD9C}">
          <p14:sldIdLst>
            <p14:sldId id="350"/>
            <p14:sldId id="351"/>
            <p14:sldId id="352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FDC50-BCC6-4547-94E3-6EF95C993AAE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9CB59-359E-4188-A73C-6C754F4CB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3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6359-1C5F-48F6-ACC9-C05D8BE7C6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22F51-A92B-42D9-B5FE-EB7FAA335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7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9D02-192C-4DBB-AFC9-DF63DDB71B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5217-21E2-4CEE-B393-CB4C4D967E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3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359CC-0553-4E6B-B182-77AD6D88DC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C1BF-141A-4DAE-80AA-BD68C9773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D64FD-B93A-48A8-9EA6-18B3994BA1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DE7ED-3762-4C00-86FD-E99FE3A005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B6BD0-9BEE-4298-A6FA-AB9D071284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0381-0543-42E2-BB18-FC8B620A54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1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C868-51A4-4125-BE01-9A6DCB55412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4562A-06ED-4F5F-9A75-FB808DE0F4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74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AD71-7438-4C9B-BE91-252995735C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1C20-5A94-45A1-AAF8-ACD54AF0DA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1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6D99-18DC-4F09-AD47-3574E3D2833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3859B-0F38-4A72-9823-4BFB21307E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1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5CDF-72B9-464F-AA60-652F0B43DE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5A4C-9AEF-43F2-A437-8BD8DB1970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0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9F2D-9C8D-49E5-B935-B29FAF5CC1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47C5-73CE-42C2-93DB-4811396C84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6CF6-FC0E-416E-B1A1-407E20AD55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974BD-3845-4680-B07E-08CA185152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2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7D3712-BCB7-4E1D-83BC-64EDF31366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043E68-19FF-466B-807A-B21F3B1E6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359-1C5F-48F6-ACC9-C05D8BE7C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2F51-A92B-42D9-B5FE-EB7FAA3354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Наташа\Desktop\карточки математиа 5 класс\Grib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9" b="47207"/>
          <a:stretch/>
        </p:blipFill>
        <p:spPr bwMode="auto">
          <a:xfrm>
            <a:off x="899592" y="1052736"/>
            <a:ext cx="7128792" cy="468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40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3523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584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AutoShape 9"/>
          <p:cNvSpPr>
            <a:spLocks noChangeArrowheads="1"/>
          </p:cNvSpPr>
          <p:nvPr/>
        </p:nvSpPr>
        <p:spPr bwMode="auto">
          <a:xfrm>
            <a:off x="684213" y="1196975"/>
            <a:ext cx="1223962" cy="914400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756</a:t>
            </a:r>
          </a:p>
        </p:txBody>
      </p:sp>
      <p:sp>
        <p:nvSpPr>
          <p:cNvPr id="227339" name="AutoShape 11"/>
          <p:cNvSpPr>
            <a:spLocks noChangeArrowheads="1"/>
          </p:cNvSpPr>
          <p:nvPr/>
        </p:nvSpPr>
        <p:spPr bwMode="auto">
          <a:xfrm>
            <a:off x="684213" y="3213100"/>
            <a:ext cx="1222375" cy="936625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9900"/>
                </a:solidFill>
              </a:rPr>
              <a:t>940</a:t>
            </a:r>
          </a:p>
        </p:txBody>
      </p:sp>
      <p:sp>
        <p:nvSpPr>
          <p:cNvPr id="227341" name="AutoShape 13"/>
          <p:cNvSpPr>
            <a:spLocks noChangeArrowheads="1"/>
          </p:cNvSpPr>
          <p:nvPr/>
        </p:nvSpPr>
        <p:spPr bwMode="auto">
          <a:xfrm>
            <a:off x="755650" y="5300663"/>
            <a:ext cx="1295400" cy="914400"/>
          </a:xfrm>
          <a:prstGeom prst="plaque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306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492500" y="908050"/>
            <a:ext cx="41751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0000CC"/>
                </a:solidFill>
              </a:rPr>
              <a:t>756 единиц</a:t>
            </a:r>
          </a:p>
          <a:p>
            <a:pPr eaLnBrk="1" hangingPunct="1"/>
            <a:endParaRPr lang="ru-RU" sz="2000" b="1" dirty="0">
              <a:solidFill>
                <a:srgbClr val="0000CC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0000CC"/>
                </a:solidFill>
              </a:rPr>
              <a:t>75 десятков 6 единиц</a:t>
            </a:r>
          </a:p>
          <a:p>
            <a:pPr eaLnBrk="1" hangingPunct="1"/>
            <a:endParaRPr lang="ru-RU" sz="2000" b="1" dirty="0">
              <a:solidFill>
                <a:srgbClr val="0000CC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0000CC"/>
                </a:solidFill>
              </a:rPr>
              <a:t>7 сотен 5 десятков 6 единиц</a:t>
            </a:r>
          </a:p>
        </p:txBody>
      </p:sp>
      <p:sp>
        <p:nvSpPr>
          <p:cNvPr id="227354" name="Line 26"/>
          <p:cNvSpPr>
            <a:spLocks noChangeShapeType="1"/>
          </p:cNvSpPr>
          <p:nvPr/>
        </p:nvSpPr>
        <p:spPr bwMode="auto">
          <a:xfrm flipV="1">
            <a:off x="2051050" y="1125538"/>
            <a:ext cx="12969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55" name="Line 27"/>
          <p:cNvSpPr>
            <a:spLocks noChangeShapeType="1"/>
          </p:cNvSpPr>
          <p:nvPr/>
        </p:nvSpPr>
        <p:spPr bwMode="auto">
          <a:xfrm>
            <a:off x="2051050" y="1628775"/>
            <a:ext cx="1225550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56" name="Line 28"/>
          <p:cNvSpPr>
            <a:spLocks noChangeShapeType="1"/>
          </p:cNvSpPr>
          <p:nvPr/>
        </p:nvSpPr>
        <p:spPr bwMode="auto">
          <a:xfrm>
            <a:off x="2051050" y="1700213"/>
            <a:ext cx="1296988" cy="649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57" name="Text Box 29"/>
          <p:cNvSpPr txBox="1">
            <a:spLocks noChangeArrowheads="1"/>
          </p:cNvSpPr>
          <p:nvPr/>
        </p:nvSpPr>
        <p:spPr bwMode="auto">
          <a:xfrm>
            <a:off x="3635375" y="2924175"/>
            <a:ext cx="3332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6600"/>
                </a:solidFill>
              </a:rPr>
              <a:t>940 единиц</a:t>
            </a:r>
          </a:p>
          <a:p>
            <a:pPr eaLnBrk="1" hangingPunct="1"/>
            <a:endParaRPr lang="ru-RU" sz="2000" b="1">
              <a:solidFill>
                <a:srgbClr val="006600"/>
              </a:solidFill>
            </a:endParaRPr>
          </a:p>
          <a:p>
            <a:pPr eaLnBrk="1" hangingPunct="1"/>
            <a:r>
              <a:rPr lang="ru-RU" sz="2000" b="1">
                <a:solidFill>
                  <a:srgbClr val="006600"/>
                </a:solidFill>
              </a:rPr>
              <a:t>94 десятка</a:t>
            </a:r>
          </a:p>
          <a:p>
            <a:pPr eaLnBrk="1" hangingPunct="1"/>
            <a:endParaRPr lang="ru-RU" sz="2000" b="1">
              <a:solidFill>
                <a:srgbClr val="006600"/>
              </a:solidFill>
            </a:endParaRPr>
          </a:p>
          <a:p>
            <a:pPr eaLnBrk="1" hangingPunct="1"/>
            <a:r>
              <a:rPr lang="ru-RU" sz="2000" b="1">
                <a:solidFill>
                  <a:srgbClr val="006600"/>
                </a:solidFill>
              </a:rPr>
              <a:t>9 сотен  4 десятка</a:t>
            </a:r>
          </a:p>
        </p:txBody>
      </p:sp>
      <p:sp>
        <p:nvSpPr>
          <p:cNvPr id="227358" name="Line 30"/>
          <p:cNvSpPr>
            <a:spLocks noChangeShapeType="1"/>
          </p:cNvSpPr>
          <p:nvPr/>
        </p:nvSpPr>
        <p:spPr bwMode="auto">
          <a:xfrm flipV="1">
            <a:off x="1979613" y="3213100"/>
            <a:ext cx="165576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31"/>
          <p:cNvSpPr>
            <a:spLocks noChangeShapeType="1"/>
          </p:cNvSpPr>
          <p:nvPr/>
        </p:nvSpPr>
        <p:spPr bwMode="auto">
          <a:xfrm>
            <a:off x="2051050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>
            <a:off x="1979613" y="3789363"/>
            <a:ext cx="1655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61" name="Line 33"/>
          <p:cNvSpPr>
            <a:spLocks noChangeShapeType="1"/>
          </p:cNvSpPr>
          <p:nvPr/>
        </p:nvSpPr>
        <p:spPr bwMode="auto">
          <a:xfrm>
            <a:off x="1979613" y="3933825"/>
            <a:ext cx="1655762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5" name="Text Box 40"/>
          <p:cNvSpPr txBox="1">
            <a:spLocks noChangeArrowheads="1"/>
          </p:cNvSpPr>
          <p:nvPr/>
        </p:nvSpPr>
        <p:spPr bwMode="auto">
          <a:xfrm>
            <a:off x="3616325" y="5465763"/>
            <a:ext cx="565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lain" startAt="306"/>
            </a:pPr>
            <a:endParaRPr lang="ru-RU"/>
          </a:p>
          <a:p>
            <a:pPr eaLnBrk="1" hangingPunct="1">
              <a:buFontTx/>
              <a:buAutoNum type="arabicPlain" startAt="306"/>
            </a:pPr>
            <a:endParaRPr lang="ru-RU"/>
          </a:p>
          <a:p>
            <a:pPr eaLnBrk="1" hangingPunct="1">
              <a:buFontTx/>
              <a:buAutoNum type="arabicPlain" startAt="306"/>
            </a:pPr>
            <a:endParaRPr lang="ru-RU"/>
          </a:p>
        </p:txBody>
      </p:sp>
      <p:sp>
        <p:nvSpPr>
          <p:cNvPr id="227370" name="Text Box 42"/>
          <p:cNvSpPr txBox="1">
            <a:spLocks noChangeArrowheads="1"/>
          </p:cNvSpPr>
          <p:nvPr/>
        </p:nvSpPr>
        <p:spPr bwMode="auto">
          <a:xfrm>
            <a:off x="3543300" y="5013325"/>
            <a:ext cx="3333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00CC"/>
                </a:solidFill>
              </a:rPr>
              <a:t>306 единиц</a:t>
            </a:r>
          </a:p>
          <a:p>
            <a:pPr eaLnBrk="1" hangingPunct="1"/>
            <a:endParaRPr lang="ru-RU" sz="2000" b="1">
              <a:solidFill>
                <a:srgbClr val="0000CC"/>
              </a:solidFill>
            </a:endParaRPr>
          </a:p>
          <a:p>
            <a:pPr eaLnBrk="1" hangingPunct="1"/>
            <a:r>
              <a:rPr lang="ru-RU" sz="2000" b="1">
                <a:solidFill>
                  <a:srgbClr val="0000CC"/>
                </a:solidFill>
              </a:rPr>
              <a:t>30 десятков  6 единиц</a:t>
            </a:r>
          </a:p>
          <a:p>
            <a:pPr eaLnBrk="1" hangingPunct="1"/>
            <a:endParaRPr lang="ru-RU" sz="2000" b="1">
              <a:solidFill>
                <a:srgbClr val="0000CC"/>
              </a:solidFill>
            </a:endParaRPr>
          </a:p>
          <a:p>
            <a:pPr eaLnBrk="1" hangingPunct="1"/>
            <a:r>
              <a:rPr lang="ru-RU" sz="2000" b="1">
                <a:solidFill>
                  <a:srgbClr val="0000CC"/>
                </a:solidFill>
              </a:rPr>
              <a:t>3сотни  6единиц</a:t>
            </a:r>
          </a:p>
        </p:txBody>
      </p:sp>
      <p:sp>
        <p:nvSpPr>
          <p:cNvPr id="227371" name="Line 43"/>
          <p:cNvSpPr>
            <a:spLocks noChangeShapeType="1"/>
          </p:cNvSpPr>
          <p:nvPr/>
        </p:nvSpPr>
        <p:spPr bwMode="auto">
          <a:xfrm flipV="1">
            <a:off x="2124075" y="5300663"/>
            <a:ext cx="13684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72" name="Line 44"/>
          <p:cNvSpPr>
            <a:spLocks noChangeShapeType="1"/>
          </p:cNvSpPr>
          <p:nvPr/>
        </p:nvSpPr>
        <p:spPr bwMode="auto">
          <a:xfrm flipV="1">
            <a:off x="2124075" y="5805488"/>
            <a:ext cx="1439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73" name="Line 45"/>
          <p:cNvSpPr>
            <a:spLocks noChangeShapeType="1"/>
          </p:cNvSpPr>
          <p:nvPr/>
        </p:nvSpPr>
        <p:spPr bwMode="auto">
          <a:xfrm>
            <a:off x="2124075" y="5949950"/>
            <a:ext cx="1368425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" decel="100000"/>
                                        <p:tgtEl>
                                          <p:spTgt spid="227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" decel="100000"/>
                                        <p:tgtEl>
                                          <p:spTgt spid="2273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" fill="hold"/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" fill="hold"/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2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22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27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27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273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2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2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22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27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2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2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2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7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22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animBg="1"/>
      <p:bldP spid="227339" grpId="0" animBg="1"/>
      <p:bldP spid="227341" grpId="0" animBg="1"/>
      <p:bldP spid="227349" grpId="0"/>
      <p:bldP spid="227354" grpId="0" animBg="1"/>
      <p:bldP spid="227355" grpId="0" animBg="1"/>
      <p:bldP spid="227356" grpId="0" animBg="1"/>
      <p:bldP spid="227357" grpId="0"/>
      <p:bldP spid="227358" grpId="0" animBg="1"/>
      <p:bldP spid="227360" grpId="0" animBg="1"/>
      <p:bldP spid="227361" grpId="0" animBg="1"/>
      <p:bldP spid="227370" grpId="0"/>
      <p:bldP spid="227371" grpId="0" animBg="1"/>
      <p:bldP spid="227372" grpId="0" animBg="1"/>
      <p:bldP spid="2273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280920" cy="1470025"/>
          </a:xfrm>
        </p:spPr>
        <p:txBody>
          <a:bodyPr/>
          <a:lstStyle/>
          <a:p>
            <a:r>
              <a:rPr lang="x-none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рисунки и числовые данные, составьте задачу.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30855" y="4149080"/>
            <a:ext cx="2304256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250 шт.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735CDF-72B9-464F-AA60-652F0B43DE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45A4C-9AEF-43F2-A437-8BD8DB1970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3785"/>
            <a:ext cx="1798981" cy="28602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38182"/>
            <a:ext cx="2430102" cy="2051411"/>
          </a:xfrm>
          <a:prstGeom prst="rect">
            <a:avLst/>
          </a:prstGeom>
        </p:spPr>
      </p:pic>
      <p:sp>
        <p:nvSpPr>
          <p:cNvPr id="11" name="Подзаголовок 5"/>
          <p:cNvSpPr txBox="1">
            <a:spLocks/>
          </p:cNvSpPr>
          <p:nvPr/>
        </p:nvSpPr>
        <p:spPr bwMode="auto">
          <a:xfrm>
            <a:off x="5138978" y="4191350"/>
            <a:ext cx="4005021" cy="59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?, на 30 шт. меньше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72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367240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300 + 200 = 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150  - 20=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800 + 200 =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 + 90 =</a:t>
            </a: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900 – 300 =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D64FD-B93A-48A8-9EA6-18B3994BA1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DE7ED-3762-4C00-86FD-E99FE3A005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716016" y="1351309"/>
            <a:ext cx="36724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 + 200 = </a:t>
            </a:r>
          </a:p>
          <a:p>
            <a:pPr marL="0" indent="0">
              <a:buFont typeface="Arial" charset="0"/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250  - 20=</a:t>
            </a:r>
          </a:p>
          <a:p>
            <a:pPr marL="0" indent="0">
              <a:buFont typeface="Arial" charset="0"/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 + 200 =</a:t>
            </a:r>
          </a:p>
          <a:p>
            <a:pPr marL="0" indent="0">
              <a:buFont typeface="Arial" charset="0"/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+ 70 =</a:t>
            </a:r>
          </a:p>
          <a:p>
            <a:pPr marL="0" indent="0">
              <a:buFont typeface="Arial" charset="0"/>
              <a:buNone/>
            </a:pP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300 =</a:t>
            </a:r>
          </a:p>
          <a:p>
            <a:pPr marL="0" indent="0">
              <a:buFont typeface="Arial" charset="0"/>
              <a:buNone/>
            </a:pPr>
            <a:endParaRPr lang="ru-RU" dirty="0" smtClean="0"/>
          </a:p>
          <a:p>
            <a:pPr marL="0" indent="0">
              <a:buFont typeface="Arial" charset="0"/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2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3786182" y="2500306"/>
            <a:ext cx="4140000" cy="370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89586" y="2507082"/>
            <a:ext cx="4140000" cy="3708000"/>
          </a:xfrm>
          <a:prstGeom prst="roundRect">
            <a:avLst/>
          </a:prstGeom>
          <a:solidFill>
            <a:srgbClr val="59DD4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4 часа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89586" y="2507082"/>
            <a:ext cx="4140000" cy="3708000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novprospekt - все фотографии с меткой &quot;картинки на пр.&quot; на Яндекс.Фотк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5"/>
            <a:ext cx="4240510" cy="3214686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428596" y="214290"/>
            <a:ext cx="8358246" cy="1928826"/>
          </a:xfrm>
          <a:prstGeom prst="cloudCallout">
            <a:avLst>
              <a:gd name="adj1" fmla="val -27287"/>
              <a:gd name="adj2" fmla="val 159993"/>
            </a:avLst>
          </a:prstGeom>
          <a:solidFill>
            <a:srgbClr val="CFF6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Вася с Сашей играли в шашки 4 часа подряд. Сколько часов играл каждый из них? 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" name="Picture 2" descr="8 новых акций в сентябре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991236"/>
            <a:ext cx="866764" cy="866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0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96944" cy="1944216"/>
          </a:xfrm>
        </p:spPr>
        <p:txBody>
          <a:bodyPr/>
          <a:lstStyle/>
          <a:p>
            <a:pPr marL="457200" indent="-457200" algn="l">
              <a:defRPr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числу сторон треугольника </a:t>
            </a:r>
          </a:p>
          <a:p>
            <a:pPr marL="457200" indent="-457200" algn="l">
              <a:defRPr/>
            </a:pP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прибавьте число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углов квадрате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359-1C5F-48F6-ACC9-C05D8BE7C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2F51-A92B-42D9-B5FE-EB7FAA3354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396346" y="3933056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5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928992" cy="1944216"/>
          </a:xfrm>
        </p:spPr>
        <p:txBody>
          <a:bodyPr/>
          <a:lstStyle/>
          <a:p>
            <a:pPr marL="457200" indent="-457200" algn="l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числа месяцев в году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отнимите число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букв в слове «год».</a:t>
            </a:r>
          </a:p>
          <a:p>
            <a:pPr marL="457200" indent="-457200" algn="l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359-1C5F-48F6-ACC9-C05D8BE7C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2F51-A92B-42D9-B5FE-EB7FAA3354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396346" y="3933056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0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844824"/>
            <a:ext cx="8928992" cy="1944216"/>
          </a:xfrm>
        </p:spPr>
        <p:txBody>
          <a:bodyPr/>
          <a:lstStyle/>
          <a:p>
            <a:pPr marL="457200" indent="-457200" algn="l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числу часов в сутках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прибавьте 1 десяток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6E6359-1C5F-48F6-ACC9-C05D8BE7C6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2F51-A92B-42D9-B5FE-EB7FAA3354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396346" y="3933056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9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b3143c09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54" y="755190"/>
            <a:ext cx="6930053" cy="270441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827542" y="5643578"/>
            <a:ext cx="3816424" cy="1008112"/>
          </a:xfrm>
          <a:prstGeom prst="roundRect">
            <a:avLst/>
          </a:prstGeom>
          <a:solidFill>
            <a:srgbClr val="3FD826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cs typeface="Times New Roman" pitchFamily="18" charset="0"/>
              </a:rPr>
              <a:t>ОТВЕТ</a:t>
            </a:r>
            <a:endParaRPr lang="ru-RU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27542" y="5643578"/>
            <a:ext cx="3816424" cy="1008112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cs typeface="Times New Roman" pitchFamily="18" charset="0"/>
              </a:rPr>
              <a:t>ЗАДАЧА</a:t>
            </a:r>
            <a:endParaRPr lang="ru-RU" sz="4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27542" y="5635598"/>
            <a:ext cx="3816424" cy="1008112"/>
          </a:xfrm>
          <a:prstGeom prst="roundRect">
            <a:avLst/>
          </a:prstGeom>
          <a:solidFill>
            <a:srgbClr val="92D05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>
            <a:hlinkClick r:id="" action="ppaction://noaction"/>
          </p:cNvPr>
          <p:cNvSpPr/>
          <p:nvPr/>
        </p:nvSpPr>
        <p:spPr>
          <a:xfrm>
            <a:off x="7643834" y="4500570"/>
            <a:ext cx="1285884" cy="11430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4" descr="IMG. для WEB - pencil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78568">
            <a:off x="7609554" y="4187740"/>
            <a:ext cx="1347210" cy="13472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14414" y="642918"/>
            <a:ext cx="7072362" cy="28575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funforkids.ru/pictures/leopold/leopold2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1" y="3137750"/>
            <a:ext cx="4331258" cy="3719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44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только </a:t>
            </a:r>
            <a:br>
              <a:rPr lang="ru-RU" sz="5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четные числа</a:t>
            </a:r>
            <a:endParaRPr lang="ru-RU" sz="53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12; 19; 10; 123; 56; 89; 90; 33; 88; 45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ша\Desktop\карточки математиа 5 класс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37" y="76470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08.11.17        Классная работа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A6D99-18DC-4F09-AD47-3574E3D283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http://aida.ucoz.ru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3859B-0F38-4A72-9823-4BFB21307E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7214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количества разрядных единиц и общего количества десятков, сотен в числе..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9552" y="877888"/>
            <a:ext cx="79914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500" dirty="0">
                <a:solidFill>
                  <a:srgbClr val="0000CC"/>
                </a:solidFill>
                <a:latin typeface="Arial Black" pitchFamily="34" charset="0"/>
              </a:rPr>
              <a:t>В  ТРЕХЗНАЧНОМ  ЧИСЛЕ  ТРИ  РАЗРЯДА</a:t>
            </a:r>
          </a:p>
        </p:txBody>
      </p:sp>
      <p:graphicFrame>
        <p:nvGraphicFramePr>
          <p:cNvPr id="4191" name="Group 95"/>
          <p:cNvGraphicFramePr>
            <a:graphicFrameLocks noGrp="1"/>
          </p:cNvGraphicFramePr>
          <p:nvPr/>
        </p:nvGraphicFramePr>
        <p:xfrm>
          <a:off x="971550" y="1484313"/>
          <a:ext cx="6985000" cy="1368425"/>
        </p:xfrm>
        <a:graphic>
          <a:graphicData uri="http://schemas.openxmlformats.org/drawingml/2006/table">
            <a:tbl>
              <a:tblPr/>
              <a:tblGrid>
                <a:gridCol w="2328863"/>
                <a:gridCol w="2327275"/>
                <a:gridCol w="2328862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СОТНИ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ДЕСЯТКИ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ЕДИНИЦЫ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702657" y="3220629"/>
            <a:ext cx="6027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i="1" dirty="0">
                <a:solidFill>
                  <a:srgbClr val="FF3300"/>
                </a:solidFill>
                <a:latin typeface="Arial Black" pitchFamily="34" charset="0"/>
              </a:rPr>
              <a:t>ЧТЕНИЕ  ТРЕХЗНАЧНЫХ ЧИСЕЛ 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187450" y="3919040"/>
            <a:ext cx="51339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000" i="1" dirty="0">
                <a:solidFill>
                  <a:srgbClr val="0000CC"/>
                </a:solidFill>
                <a:latin typeface="Arial Black" pitchFamily="34" charset="0"/>
              </a:rPr>
              <a:t>234 = 234 ед.</a:t>
            </a:r>
          </a:p>
          <a:p>
            <a:pPr eaLnBrk="1" hangingPunct="1"/>
            <a:endParaRPr lang="ru-RU" sz="3000" i="1" dirty="0">
              <a:solidFill>
                <a:srgbClr val="0000CC"/>
              </a:solidFill>
              <a:latin typeface="Arial Black" pitchFamily="34" charset="0"/>
            </a:endParaRPr>
          </a:p>
          <a:p>
            <a:pPr eaLnBrk="1" hangingPunct="1"/>
            <a:r>
              <a:rPr lang="ru-RU" sz="3000" i="1" dirty="0">
                <a:solidFill>
                  <a:srgbClr val="0000CC"/>
                </a:solidFill>
                <a:latin typeface="Arial Black" pitchFamily="34" charset="0"/>
              </a:rPr>
              <a:t>234 = 23дес. 4ед.</a:t>
            </a:r>
          </a:p>
          <a:p>
            <a:pPr eaLnBrk="1" hangingPunct="1"/>
            <a:endParaRPr lang="ru-RU" sz="3000" i="1" dirty="0">
              <a:solidFill>
                <a:srgbClr val="0000CC"/>
              </a:solidFill>
              <a:latin typeface="Arial Black" pitchFamily="34" charset="0"/>
            </a:endParaRPr>
          </a:p>
          <a:p>
            <a:pPr eaLnBrk="1" hangingPunct="1"/>
            <a:r>
              <a:rPr lang="ru-RU" sz="3000" i="1" dirty="0">
                <a:solidFill>
                  <a:srgbClr val="0000CC"/>
                </a:solidFill>
                <a:latin typeface="Arial Black" pitchFamily="34" charset="0"/>
              </a:rPr>
              <a:t>234 = 2сот. 3дес. 4 ед.</a:t>
            </a:r>
          </a:p>
        </p:txBody>
      </p:sp>
      <p:sp>
        <p:nvSpPr>
          <p:cNvPr id="21523" name="Text Box 92"/>
          <p:cNvSpPr txBox="1">
            <a:spLocks noChangeArrowheads="1"/>
          </p:cNvSpPr>
          <p:nvPr/>
        </p:nvSpPr>
        <p:spPr bwMode="auto">
          <a:xfrm>
            <a:off x="4624388" y="1431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942405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9" grpId="0"/>
    </p:bldLst>
  </p:timing>
</p:sld>
</file>

<file path=ppt/theme/theme1.xml><?xml version="1.0" encoding="utf-8"?>
<a:theme xmlns:a="http://schemas.openxmlformats.org/drawingml/2006/main" name="математика - 2!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257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математика - 2!</vt:lpstr>
      <vt:lpstr>Презентация PowerPoint</vt:lpstr>
      <vt:lpstr>Презентация PowerPoint</vt:lpstr>
      <vt:lpstr>Устный счет</vt:lpstr>
      <vt:lpstr>Устный счет</vt:lpstr>
      <vt:lpstr>Устный счет</vt:lpstr>
      <vt:lpstr>Презентация PowerPoint</vt:lpstr>
      <vt:lpstr>  Прочитайте только  четные числа</vt:lpstr>
      <vt:lpstr>08.11.17        Классная работа</vt:lpstr>
      <vt:lpstr>Презентация PowerPoint</vt:lpstr>
      <vt:lpstr>Презентация PowerPoint</vt:lpstr>
      <vt:lpstr>Используя рисунки и числовые данные, составьте задачу.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</dc:creator>
  <cp:lastModifiedBy>Наташа</cp:lastModifiedBy>
  <cp:revision>51</cp:revision>
  <dcterms:created xsi:type="dcterms:W3CDTF">2015-01-16T16:21:07Z</dcterms:created>
  <dcterms:modified xsi:type="dcterms:W3CDTF">2017-12-02T18:22:57Z</dcterms:modified>
</cp:coreProperties>
</file>