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12826-E061-4EA1-9CB6-872ADCCADB28}" type="datetimeFigureOut">
              <a:rPr lang="ru-RU" smtClean="0"/>
              <a:pPr/>
              <a:t>02.12.2017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FF93E-5DB4-4D60-A02D-575BADDF07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slide" Target="slide6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868" y="714356"/>
            <a:ext cx="5143536" cy="285752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Таблица </a:t>
            </a:r>
            <a:r>
              <a:rPr lang="ru-RU" sz="48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/>
            </a:r>
            <a:br>
              <a:rPr lang="ru-RU" sz="48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</a:br>
            <a:r>
              <a:rPr lang="ru-RU" sz="48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умножения   и </a:t>
            </a:r>
            <a:r>
              <a:rPr lang="ru-RU" sz="4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деления на 2</a:t>
            </a:r>
            <a:endParaRPr lang="ru-RU" sz="4800" b="1" dirty="0"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sndAc>
          <p:stSnd>
            <p:snd r:embed="rId2" name="whoosh.wav"/>
          </p:stSnd>
        </p:sndAc>
      </p:transition>
    </mc:Choice>
    <mc:Fallback xmlns="">
      <p:transition spd="slow">
        <p:sndAc>
          <p:stSnd>
            <p:snd r:embed="rId3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214678" y="1643050"/>
            <a:ext cx="5522932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solidFill>
                  <a:srgbClr val="FF6600"/>
                </a:solidFill>
                <a:latin typeface="Comic Sans MS" pitchFamily="66" charset="0"/>
              </a:rPr>
              <a:t>Дорогой друг!</a:t>
            </a:r>
          </a:p>
          <a:p>
            <a:pPr>
              <a:spcBef>
                <a:spcPct val="50000"/>
              </a:spcBef>
            </a:pPr>
            <a:r>
              <a:rPr lang="ru-RU" sz="1600" b="1" dirty="0">
                <a:solidFill>
                  <a:srgbClr val="FF6600"/>
                </a:solidFill>
                <a:latin typeface="Comic Sans MS" pitchFamily="66" charset="0"/>
              </a:rPr>
              <a:t>       Ты очень любишь играть, не правда ли? А знаешь, в игре можно многому научиться. Вот эта математическая игра поможет тебе выучить таблицу </a:t>
            </a:r>
            <a:r>
              <a:rPr lang="ru-RU" sz="1600" b="1" dirty="0" smtClean="0">
                <a:solidFill>
                  <a:srgbClr val="FF6600"/>
                </a:solidFill>
                <a:latin typeface="Comic Sans MS" pitchFamily="66" charset="0"/>
              </a:rPr>
              <a:t>умножения и деления на 4.</a:t>
            </a:r>
            <a:endParaRPr lang="ru-RU" sz="1600" b="1" dirty="0">
              <a:solidFill>
                <a:srgbClr val="FF6600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ru-RU" sz="1600" b="1" dirty="0">
                <a:solidFill>
                  <a:srgbClr val="FF6600"/>
                </a:solidFill>
                <a:latin typeface="Comic Sans MS" pitchFamily="66" charset="0"/>
              </a:rPr>
              <a:t>      Как будем играть? Вначале </a:t>
            </a:r>
            <a:r>
              <a:rPr lang="ru-RU" sz="1600" b="1" dirty="0" smtClean="0">
                <a:solidFill>
                  <a:srgbClr val="FF6600"/>
                </a:solidFill>
                <a:latin typeface="Comic Sans MS" pitchFamily="66" charset="0"/>
              </a:rPr>
              <a:t>найди значение выражения. </a:t>
            </a:r>
            <a:r>
              <a:rPr lang="ru-RU" sz="1600" b="1" dirty="0">
                <a:solidFill>
                  <a:srgbClr val="FF6600"/>
                </a:solidFill>
                <a:latin typeface="Comic Sans MS" pitchFamily="66" charset="0"/>
              </a:rPr>
              <a:t>А теперь ты можешь проверить себя. Для этого щелкни левой кнопкой мышки по </a:t>
            </a:r>
            <a:r>
              <a:rPr lang="ru-RU" sz="1600" b="1" dirty="0" smtClean="0">
                <a:solidFill>
                  <a:srgbClr val="FF6600"/>
                </a:solidFill>
                <a:latin typeface="Comic Sans MS" pitchFamily="66" charset="0"/>
              </a:rPr>
              <a:t>звёздочке.</a:t>
            </a:r>
            <a:endParaRPr lang="ru-RU" sz="1600" b="1" dirty="0">
              <a:solidFill>
                <a:srgbClr val="FF6600"/>
              </a:solidFill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ru-RU" sz="1600" b="1" dirty="0">
                <a:solidFill>
                  <a:srgbClr val="FF6600"/>
                </a:solidFill>
                <a:latin typeface="Comic Sans MS" pitchFamily="66" charset="0"/>
              </a:rPr>
              <a:t>Желаю удачи!</a:t>
            </a:r>
          </a:p>
        </p:txBody>
      </p:sp>
      <p:sp>
        <p:nvSpPr>
          <p:cNvPr id="8205" name="AutoShape 1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0" y="285728"/>
            <a:ext cx="1785950" cy="71438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latin typeface="Comic Sans MS" pitchFamily="66" charset="0"/>
              </a:rPr>
              <a:t>Таблица</a:t>
            </a:r>
          </a:p>
          <a:p>
            <a:pPr algn="ctr"/>
            <a:r>
              <a:rPr lang="ru-RU" b="1" dirty="0" smtClean="0">
                <a:latin typeface="Comic Sans MS" pitchFamily="66" charset="0"/>
              </a:rPr>
              <a:t> </a:t>
            </a:r>
            <a:r>
              <a:rPr lang="ru-RU" b="1" dirty="0">
                <a:latin typeface="Comic Sans MS" pitchFamily="66" charset="0"/>
              </a:rPr>
              <a:t>деления</a:t>
            </a:r>
          </a:p>
        </p:txBody>
      </p:sp>
      <p:sp>
        <p:nvSpPr>
          <p:cNvPr id="8206" name="AutoShape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00958" y="214290"/>
            <a:ext cx="1214446" cy="50006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latin typeface="Comic Sans MS" pitchFamily="66" charset="0"/>
              </a:rPr>
              <a:t>Игра </a:t>
            </a:r>
          </a:p>
        </p:txBody>
      </p:sp>
      <p:sp>
        <p:nvSpPr>
          <p:cNvPr id="8208" name="AutoShape 1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214546" y="285728"/>
            <a:ext cx="1860560" cy="642941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latin typeface="Comic Sans MS" pitchFamily="66" charset="0"/>
              </a:rPr>
              <a:t>Таблица </a:t>
            </a:r>
            <a:endParaRPr lang="ru-RU" b="1" dirty="0" smtClean="0">
              <a:latin typeface="Comic Sans MS" pitchFamily="66" charset="0"/>
            </a:endParaRPr>
          </a:p>
          <a:p>
            <a:pPr algn="ctr"/>
            <a:r>
              <a:rPr lang="ru-RU" b="1" dirty="0" smtClean="0">
                <a:latin typeface="Comic Sans MS" pitchFamily="66" charset="0"/>
              </a:rPr>
              <a:t>умножения</a:t>
            </a:r>
            <a:endParaRPr lang="ru-RU" b="1" dirty="0"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7-конечная звезда 68"/>
          <p:cNvSpPr/>
          <p:nvPr/>
        </p:nvSpPr>
        <p:spPr>
          <a:xfrm>
            <a:off x="6215074" y="4143380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16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2" name="7-конечная звезда 71"/>
          <p:cNvSpPr/>
          <p:nvPr/>
        </p:nvSpPr>
        <p:spPr>
          <a:xfrm>
            <a:off x="4714876" y="492919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1" name="7-конечная звезда 70"/>
          <p:cNvSpPr/>
          <p:nvPr/>
        </p:nvSpPr>
        <p:spPr>
          <a:xfrm>
            <a:off x="3071802" y="4286256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4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7" name="7-конечная звезда 66"/>
          <p:cNvSpPr/>
          <p:nvPr/>
        </p:nvSpPr>
        <p:spPr>
          <a:xfrm>
            <a:off x="7286644" y="2928934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8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5" name="7-конечная звезда 64"/>
          <p:cNvSpPr/>
          <p:nvPr/>
        </p:nvSpPr>
        <p:spPr>
          <a:xfrm>
            <a:off x="4786314" y="314324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10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0" name="7-конечная звезда 69"/>
          <p:cNvSpPr/>
          <p:nvPr/>
        </p:nvSpPr>
        <p:spPr>
          <a:xfrm>
            <a:off x="3071802" y="2857496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20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6" name="7-конечная звезда 65"/>
          <p:cNvSpPr/>
          <p:nvPr/>
        </p:nvSpPr>
        <p:spPr>
          <a:xfrm>
            <a:off x="7643834" y="1571612"/>
            <a:ext cx="1285916" cy="1143008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14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4" name="7-конечная звезда 63"/>
          <p:cNvSpPr/>
          <p:nvPr/>
        </p:nvSpPr>
        <p:spPr>
          <a:xfrm>
            <a:off x="6072198" y="1928802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8" name="7-конечная звезда 67"/>
          <p:cNvSpPr/>
          <p:nvPr/>
        </p:nvSpPr>
        <p:spPr>
          <a:xfrm>
            <a:off x="4929190" y="100010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18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1" name="7-конечная звезда 60"/>
          <p:cNvSpPr/>
          <p:nvPr/>
        </p:nvSpPr>
        <p:spPr>
          <a:xfrm>
            <a:off x="3286116" y="135729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6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2368" name="AutoShape 8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85720" y="285728"/>
            <a:ext cx="2035159" cy="596882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latin typeface="Comic Sans MS" pitchFamily="66" charset="0"/>
              </a:rPr>
              <a:t>Таблица деления</a:t>
            </a:r>
          </a:p>
        </p:txBody>
      </p:sp>
      <p:sp>
        <p:nvSpPr>
          <p:cNvPr id="12369" name="AutoShape 8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715272" y="214290"/>
            <a:ext cx="1143007" cy="42862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>
                <a:latin typeface="Comic Sans MS" pitchFamily="66" charset="0"/>
              </a:rPr>
              <a:t>Игра</a:t>
            </a:r>
          </a:p>
        </p:txBody>
      </p:sp>
      <p:sp>
        <p:nvSpPr>
          <p:cNvPr id="12445" name="AutoShape 157">
            <a:hlinkClick r:id="" action="ppaction://hlinkshowjump?jump=endshow"/>
          </p:cNvPr>
          <p:cNvSpPr>
            <a:spLocks noChangeArrowheads="1"/>
          </p:cNvSpPr>
          <p:nvPr/>
        </p:nvSpPr>
        <p:spPr bwMode="auto">
          <a:xfrm>
            <a:off x="7956550" y="6237288"/>
            <a:ext cx="936625" cy="431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latin typeface="Comic Sans MS" pitchFamily="66" charset="0"/>
              </a:rPr>
              <a:t>Конец</a:t>
            </a:r>
          </a:p>
        </p:txBody>
      </p:sp>
      <p:sp>
        <p:nvSpPr>
          <p:cNvPr id="51" name="7-конечная звезда 50"/>
          <p:cNvSpPr/>
          <p:nvPr/>
        </p:nvSpPr>
        <p:spPr>
          <a:xfrm>
            <a:off x="3214678" y="1285860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3х2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2" name="7-конечная звезда 51"/>
          <p:cNvSpPr/>
          <p:nvPr/>
        </p:nvSpPr>
        <p:spPr>
          <a:xfrm>
            <a:off x="4857752" y="928670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9х2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3" name="7-конечная звезда 52"/>
          <p:cNvSpPr/>
          <p:nvPr/>
        </p:nvSpPr>
        <p:spPr>
          <a:xfrm>
            <a:off x="7500926" y="1428736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7х2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4" name="7-конечная звезда 53"/>
          <p:cNvSpPr/>
          <p:nvPr/>
        </p:nvSpPr>
        <p:spPr>
          <a:xfrm>
            <a:off x="7215206" y="2857496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4х2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5" name="7-конечная звезда 54"/>
          <p:cNvSpPr/>
          <p:nvPr/>
        </p:nvSpPr>
        <p:spPr>
          <a:xfrm>
            <a:off x="6000760" y="1857364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6х2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6" name="7-конечная звезда 55"/>
          <p:cNvSpPr/>
          <p:nvPr/>
        </p:nvSpPr>
        <p:spPr>
          <a:xfrm>
            <a:off x="2857488" y="2786058"/>
            <a:ext cx="1928826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10х2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7" name="7-конечная звезда 56"/>
          <p:cNvSpPr/>
          <p:nvPr/>
        </p:nvSpPr>
        <p:spPr>
          <a:xfrm>
            <a:off x="3000364" y="4214818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8" name="7-конечная звезда 57"/>
          <p:cNvSpPr/>
          <p:nvPr/>
        </p:nvSpPr>
        <p:spPr>
          <a:xfrm>
            <a:off x="4643438" y="4857760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9" name="7-конечная звезда 58"/>
          <p:cNvSpPr/>
          <p:nvPr/>
        </p:nvSpPr>
        <p:spPr>
          <a:xfrm>
            <a:off x="4714876" y="3071810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5х2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0" name="7-конечная звезда 59"/>
          <p:cNvSpPr/>
          <p:nvPr/>
        </p:nvSpPr>
        <p:spPr>
          <a:xfrm>
            <a:off x="6143636" y="4071942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8х2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51" grpId="1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7-конечная звезда 32"/>
          <p:cNvSpPr/>
          <p:nvPr/>
        </p:nvSpPr>
        <p:spPr>
          <a:xfrm>
            <a:off x="7286644" y="2928934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4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3370" name="AutoShape 5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357158" y="357166"/>
            <a:ext cx="1892283" cy="88263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latin typeface="Comic Sans MS" pitchFamily="66" charset="0"/>
              </a:rPr>
              <a:t>Таблица</a:t>
            </a:r>
          </a:p>
          <a:p>
            <a:pPr algn="ctr"/>
            <a:r>
              <a:rPr lang="ru-RU" b="1" dirty="0" smtClean="0">
                <a:latin typeface="Comic Sans MS" pitchFamily="66" charset="0"/>
              </a:rPr>
              <a:t> </a:t>
            </a:r>
            <a:r>
              <a:rPr lang="ru-RU" b="1" dirty="0">
                <a:latin typeface="Comic Sans MS" pitchFamily="66" charset="0"/>
              </a:rPr>
              <a:t>умножения</a:t>
            </a:r>
          </a:p>
        </p:txBody>
      </p:sp>
      <p:sp>
        <p:nvSpPr>
          <p:cNvPr id="13371" name="AutoShape 5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643834" y="214290"/>
            <a:ext cx="1285883" cy="50006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latin typeface="Comic Sans MS" pitchFamily="66" charset="0"/>
                <a:hlinkClick r:id="" action="ppaction://hlinkshowjump?jump=nextslide"/>
              </a:rPr>
              <a:t>Игра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13410" name="AutoShape 98">
            <a:hlinkClick r:id="" action="ppaction://hlinkshowjump?jump=endshow"/>
          </p:cNvPr>
          <p:cNvSpPr>
            <a:spLocks noChangeArrowheads="1"/>
          </p:cNvSpPr>
          <p:nvPr/>
        </p:nvSpPr>
        <p:spPr bwMode="auto">
          <a:xfrm>
            <a:off x="7956550" y="6237288"/>
            <a:ext cx="936625" cy="431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latin typeface="Comic Sans MS" pitchFamily="66" charset="0"/>
              </a:rPr>
              <a:t>Конец</a:t>
            </a:r>
          </a:p>
        </p:txBody>
      </p:sp>
      <p:sp>
        <p:nvSpPr>
          <p:cNvPr id="30" name="7-конечная звезда 29"/>
          <p:cNvSpPr/>
          <p:nvPr/>
        </p:nvSpPr>
        <p:spPr>
          <a:xfrm>
            <a:off x="6215074" y="4143380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8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1" name="7-конечная звезда 30"/>
          <p:cNvSpPr/>
          <p:nvPr/>
        </p:nvSpPr>
        <p:spPr>
          <a:xfrm>
            <a:off x="4714876" y="492919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2" name="7-конечная звезда 31"/>
          <p:cNvSpPr/>
          <p:nvPr/>
        </p:nvSpPr>
        <p:spPr>
          <a:xfrm>
            <a:off x="3071802" y="4286256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4" name="7-конечная звезда 33"/>
          <p:cNvSpPr/>
          <p:nvPr/>
        </p:nvSpPr>
        <p:spPr>
          <a:xfrm>
            <a:off x="4786314" y="314324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5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5" name="7-конечная звезда 34"/>
          <p:cNvSpPr/>
          <p:nvPr/>
        </p:nvSpPr>
        <p:spPr>
          <a:xfrm>
            <a:off x="3071802" y="2857496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10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6" name="7-конечная звезда 35"/>
          <p:cNvSpPr/>
          <p:nvPr/>
        </p:nvSpPr>
        <p:spPr>
          <a:xfrm>
            <a:off x="6072198" y="2000240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6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7" name="7-конечная звезда 36"/>
          <p:cNvSpPr/>
          <p:nvPr/>
        </p:nvSpPr>
        <p:spPr>
          <a:xfrm>
            <a:off x="4929190" y="100010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9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8" name="7-конечная звезда 37"/>
          <p:cNvSpPr/>
          <p:nvPr/>
        </p:nvSpPr>
        <p:spPr>
          <a:xfrm>
            <a:off x="3286116" y="135729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3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9" name="7-конечная звезда 38"/>
          <p:cNvSpPr/>
          <p:nvPr/>
        </p:nvSpPr>
        <p:spPr>
          <a:xfrm>
            <a:off x="3286116" y="1285860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6:2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0" name="7-конечная звезда 39"/>
          <p:cNvSpPr/>
          <p:nvPr/>
        </p:nvSpPr>
        <p:spPr>
          <a:xfrm>
            <a:off x="4786314" y="928670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18:2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1" name="7-конечная звезда 40"/>
          <p:cNvSpPr/>
          <p:nvPr/>
        </p:nvSpPr>
        <p:spPr>
          <a:xfrm>
            <a:off x="5929322" y="1928802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12:2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2" name="7-конечная звезда 41"/>
          <p:cNvSpPr/>
          <p:nvPr/>
        </p:nvSpPr>
        <p:spPr>
          <a:xfrm>
            <a:off x="2857488" y="2786058"/>
            <a:ext cx="1928826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20:2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3" name="7-конечная звезда 42"/>
          <p:cNvSpPr/>
          <p:nvPr/>
        </p:nvSpPr>
        <p:spPr>
          <a:xfrm>
            <a:off x="3071802" y="4214818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4:2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4" name="7-конечная звезда 43"/>
          <p:cNvSpPr/>
          <p:nvPr/>
        </p:nvSpPr>
        <p:spPr>
          <a:xfrm>
            <a:off x="4643438" y="4786322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5" name="7-конечная звезда 44"/>
          <p:cNvSpPr/>
          <p:nvPr/>
        </p:nvSpPr>
        <p:spPr>
          <a:xfrm>
            <a:off x="4714876" y="3071810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10:2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6" name="7-конечная звезда 45"/>
          <p:cNvSpPr/>
          <p:nvPr/>
        </p:nvSpPr>
        <p:spPr>
          <a:xfrm>
            <a:off x="6072198" y="4071942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16:2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7" name="7-конечная звезда 46"/>
          <p:cNvSpPr/>
          <p:nvPr/>
        </p:nvSpPr>
        <p:spPr>
          <a:xfrm>
            <a:off x="7215206" y="2857496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8:2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8" name="7-конечная звезда 47"/>
          <p:cNvSpPr/>
          <p:nvPr/>
        </p:nvSpPr>
        <p:spPr>
          <a:xfrm>
            <a:off x="7643834" y="1571612"/>
            <a:ext cx="1285916" cy="1143008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7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9" name="7-конечная звезда 48"/>
          <p:cNvSpPr/>
          <p:nvPr/>
        </p:nvSpPr>
        <p:spPr>
          <a:xfrm>
            <a:off x="7429520" y="1500174"/>
            <a:ext cx="171448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rgbClr val="0070C0"/>
                </a:solidFill>
                <a:latin typeface="Comic Sans MS" pitchFamily="66" charset="0"/>
              </a:rPr>
              <a:t>14:2</a:t>
            </a:r>
            <a:endParaRPr lang="ru-RU" sz="24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7-конечная звезда 49"/>
          <p:cNvSpPr/>
          <p:nvPr/>
        </p:nvSpPr>
        <p:spPr>
          <a:xfrm>
            <a:off x="7643834" y="1428736"/>
            <a:ext cx="1285916" cy="1143008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14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116" name="AutoShape 4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14282" y="285728"/>
            <a:ext cx="1643074" cy="57150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latin typeface="Comic Sans MS" pitchFamily="66" charset="0"/>
              </a:rPr>
              <a:t>Таблица</a:t>
            </a:r>
          </a:p>
          <a:p>
            <a:pPr algn="ctr"/>
            <a:r>
              <a:rPr lang="ru-RU" b="1" dirty="0" smtClean="0">
                <a:latin typeface="Comic Sans MS" pitchFamily="66" charset="0"/>
              </a:rPr>
              <a:t> </a:t>
            </a:r>
            <a:r>
              <a:rPr lang="ru-RU" b="1" dirty="0">
                <a:latin typeface="Comic Sans MS" pitchFamily="66" charset="0"/>
              </a:rPr>
              <a:t>умножения</a:t>
            </a:r>
          </a:p>
        </p:txBody>
      </p:sp>
      <p:sp>
        <p:nvSpPr>
          <p:cNvPr id="3117" name="AutoShape 4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000232" y="214290"/>
            <a:ext cx="1820845" cy="734999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latin typeface="Comic Sans MS" pitchFamily="66" charset="0"/>
              </a:rPr>
              <a:t>Таблица </a:t>
            </a:r>
            <a:endParaRPr lang="ru-RU" b="1" dirty="0" smtClean="0">
              <a:latin typeface="Comic Sans MS" pitchFamily="66" charset="0"/>
            </a:endParaRPr>
          </a:p>
          <a:p>
            <a:pPr algn="ctr"/>
            <a:r>
              <a:rPr lang="ru-RU" b="1" dirty="0" smtClean="0">
                <a:latin typeface="Comic Sans MS" pitchFamily="66" charset="0"/>
              </a:rPr>
              <a:t>деления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3118" name="AutoShape 46">
            <a:hlinkClick r:id="" action="ppaction://hlinkshowjump?jump=endshow"/>
          </p:cNvPr>
          <p:cNvSpPr>
            <a:spLocks noChangeArrowheads="1"/>
          </p:cNvSpPr>
          <p:nvPr/>
        </p:nvSpPr>
        <p:spPr bwMode="auto">
          <a:xfrm>
            <a:off x="7956550" y="6237288"/>
            <a:ext cx="936625" cy="431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latin typeface="Comic Sans MS" pitchFamily="66" charset="0"/>
              </a:rPr>
              <a:t>Конец</a:t>
            </a:r>
          </a:p>
        </p:txBody>
      </p:sp>
      <p:sp>
        <p:nvSpPr>
          <p:cNvPr id="3168" name="AutoShape 96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215206" y="214290"/>
            <a:ext cx="1571604" cy="50006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latin typeface="Comic Sans MS" pitchFamily="66" charset="0"/>
                <a:hlinkClick r:id="" action="ppaction://hlinkshowjump?jump=nextslide"/>
              </a:rPr>
              <a:t>Ещё</a:t>
            </a:r>
            <a:r>
              <a:rPr lang="ru-RU" b="1" dirty="0">
                <a:latin typeface="Comic Sans MS" pitchFamily="66" charset="0"/>
              </a:rPr>
              <a:t> играть</a:t>
            </a:r>
          </a:p>
        </p:txBody>
      </p:sp>
      <p:sp>
        <p:nvSpPr>
          <p:cNvPr id="31" name="7-конечная звезда 30"/>
          <p:cNvSpPr/>
          <p:nvPr/>
        </p:nvSpPr>
        <p:spPr>
          <a:xfrm>
            <a:off x="7286644" y="2643182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4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2" name="7-конечная звезда 31"/>
          <p:cNvSpPr/>
          <p:nvPr/>
        </p:nvSpPr>
        <p:spPr>
          <a:xfrm>
            <a:off x="6215074" y="385762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8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3" name="7-конечная звезда 32"/>
          <p:cNvSpPr/>
          <p:nvPr/>
        </p:nvSpPr>
        <p:spPr>
          <a:xfrm>
            <a:off x="4714876" y="492919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8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4" name="7-конечная звезда 33"/>
          <p:cNvSpPr/>
          <p:nvPr/>
        </p:nvSpPr>
        <p:spPr>
          <a:xfrm>
            <a:off x="3071802" y="4000504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5" name="7-конечная звезда 34"/>
          <p:cNvSpPr/>
          <p:nvPr/>
        </p:nvSpPr>
        <p:spPr>
          <a:xfrm>
            <a:off x="4786314" y="2857496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10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6" name="7-конечная звезда 35"/>
          <p:cNvSpPr/>
          <p:nvPr/>
        </p:nvSpPr>
        <p:spPr>
          <a:xfrm>
            <a:off x="3071802" y="2571744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4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7" name="7-конечная звезда 36"/>
          <p:cNvSpPr/>
          <p:nvPr/>
        </p:nvSpPr>
        <p:spPr>
          <a:xfrm>
            <a:off x="6072198" y="1643050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8" name="7-конечная звезда 37"/>
          <p:cNvSpPr/>
          <p:nvPr/>
        </p:nvSpPr>
        <p:spPr>
          <a:xfrm>
            <a:off x="4929190" y="714356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9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9" name="7-конечная звезда 38"/>
          <p:cNvSpPr/>
          <p:nvPr/>
        </p:nvSpPr>
        <p:spPr>
          <a:xfrm>
            <a:off x="3286116" y="1071546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3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0" name="7-конечная звезда 39"/>
          <p:cNvSpPr/>
          <p:nvPr/>
        </p:nvSpPr>
        <p:spPr>
          <a:xfrm>
            <a:off x="3214678" y="1000108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6:2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1" name="7-конечная звезда 40"/>
          <p:cNvSpPr/>
          <p:nvPr/>
        </p:nvSpPr>
        <p:spPr>
          <a:xfrm>
            <a:off x="4857752" y="642918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18:2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2" name="7-конечная звезда 41"/>
          <p:cNvSpPr/>
          <p:nvPr/>
        </p:nvSpPr>
        <p:spPr>
          <a:xfrm>
            <a:off x="6000760" y="1643050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6х2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3" name="7-конечная звезда 42"/>
          <p:cNvSpPr/>
          <p:nvPr/>
        </p:nvSpPr>
        <p:spPr>
          <a:xfrm>
            <a:off x="2857488" y="2500306"/>
            <a:ext cx="1928826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4" name="7-конечная звезда 43"/>
          <p:cNvSpPr/>
          <p:nvPr/>
        </p:nvSpPr>
        <p:spPr>
          <a:xfrm>
            <a:off x="3000364" y="3929066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4:2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5" name="7-конечная звезда 44"/>
          <p:cNvSpPr/>
          <p:nvPr/>
        </p:nvSpPr>
        <p:spPr>
          <a:xfrm>
            <a:off x="4643438" y="4857760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2х4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6" name="7-конечная звезда 45"/>
          <p:cNvSpPr/>
          <p:nvPr/>
        </p:nvSpPr>
        <p:spPr>
          <a:xfrm>
            <a:off x="4572000" y="2786058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5х2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7" name="7-конечная звезда 46"/>
          <p:cNvSpPr/>
          <p:nvPr/>
        </p:nvSpPr>
        <p:spPr>
          <a:xfrm>
            <a:off x="6072198" y="3714752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16:2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8" name="7-конечная звезда 47"/>
          <p:cNvSpPr/>
          <p:nvPr/>
        </p:nvSpPr>
        <p:spPr>
          <a:xfrm>
            <a:off x="7215206" y="2643182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8:2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49" name="7-конечная звезда 48"/>
          <p:cNvSpPr/>
          <p:nvPr/>
        </p:nvSpPr>
        <p:spPr>
          <a:xfrm>
            <a:off x="7500926" y="1357298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7х2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85720" y="285728"/>
            <a:ext cx="2178035" cy="88263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 smtClean="0">
                <a:latin typeface="Comic Sans MS" pitchFamily="66" charset="0"/>
              </a:rPr>
              <a:t>Таблица</a:t>
            </a:r>
          </a:p>
          <a:p>
            <a:pPr algn="ctr"/>
            <a:r>
              <a:rPr lang="ru-RU" b="1" dirty="0" smtClean="0">
                <a:latin typeface="Comic Sans MS" pitchFamily="66" charset="0"/>
              </a:rPr>
              <a:t> </a:t>
            </a:r>
            <a:r>
              <a:rPr lang="ru-RU" b="1" dirty="0">
                <a:latin typeface="Comic Sans MS" pitchFamily="66" charset="0"/>
              </a:rPr>
              <a:t>умножения</a:t>
            </a:r>
          </a:p>
        </p:txBody>
      </p:sp>
      <p:sp>
        <p:nvSpPr>
          <p:cNvPr id="19459" name="AutoShape 3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000892" y="214290"/>
            <a:ext cx="1892283" cy="8778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b="1" dirty="0">
                <a:latin typeface="Comic Sans MS" pitchFamily="66" charset="0"/>
              </a:rPr>
              <a:t>Таблица </a:t>
            </a:r>
            <a:endParaRPr lang="ru-RU" b="1" dirty="0" smtClean="0">
              <a:latin typeface="Comic Sans MS" pitchFamily="66" charset="0"/>
            </a:endParaRPr>
          </a:p>
          <a:p>
            <a:pPr algn="ctr"/>
            <a:r>
              <a:rPr lang="ru-RU" b="1" dirty="0" smtClean="0">
                <a:latin typeface="Comic Sans MS" pitchFamily="66" charset="0"/>
              </a:rPr>
              <a:t>деления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47" name="7-конечная звезда 46"/>
          <p:cNvSpPr/>
          <p:nvPr/>
        </p:nvSpPr>
        <p:spPr>
          <a:xfrm>
            <a:off x="7643738" y="1857364"/>
            <a:ext cx="1285916" cy="1143008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7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1" name="7-конечная звезда 50"/>
          <p:cNvSpPr/>
          <p:nvPr/>
        </p:nvSpPr>
        <p:spPr>
          <a:xfrm>
            <a:off x="7286644" y="3286124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16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2" name="7-конечная звезда 51"/>
          <p:cNvSpPr/>
          <p:nvPr/>
        </p:nvSpPr>
        <p:spPr>
          <a:xfrm>
            <a:off x="6214978" y="4286256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18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3" name="7-конечная звезда 52"/>
          <p:cNvSpPr/>
          <p:nvPr/>
        </p:nvSpPr>
        <p:spPr>
          <a:xfrm>
            <a:off x="4929126" y="5357826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4" name="7-конечная звезда 53"/>
          <p:cNvSpPr/>
          <p:nvPr/>
        </p:nvSpPr>
        <p:spPr>
          <a:xfrm>
            <a:off x="3071706" y="4429132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5" name="7-конечная звезда 54"/>
          <p:cNvSpPr/>
          <p:nvPr/>
        </p:nvSpPr>
        <p:spPr>
          <a:xfrm>
            <a:off x="4786218" y="3286124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5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6" name="7-конечная звезда 55"/>
          <p:cNvSpPr/>
          <p:nvPr/>
        </p:nvSpPr>
        <p:spPr>
          <a:xfrm>
            <a:off x="3071706" y="3000372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10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7" name="7-конечная звезда 56"/>
          <p:cNvSpPr/>
          <p:nvPr/>
        </p:nvSpPr>
        <p:spPr>
          <a:xfrm>
            <a:off x="6072102" y="2071678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3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8" name="7-конечная звезда 57"/>
          <p:cNvSpPr/>
          <p:nvPr/>
        </p:nvSpPr>
        <p:spPr>
          <a:xfrm>
            <a:off x="5072066" y="1214422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18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9" name="7-конечная звезда 58"/>
          <p:cNvSpPr/>
          <p:nvPr/>
        </p:nvSpPr>
        <p:spPr>
          <a:xfrm>
            <a:off x="3286020" y="1500174"/>
            <a:ext cx="1500198" cy="121444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0" name="7-конечная звезда 59"/>
          <p:cNvSpPr/>
          <p:nvPr/>
        </p:nvSpPr>
        <p:spPr>
          <a:xfrm>
            <a:off x="3214678" y="1428736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6х2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1" name="7-конечная звезда 60"/>
          <p:cNvSpPr/>
          <p:nvPr/>
        </p:nvSpPr>
        <p:spPr>
          <a:xfrm>
            <a:off x="4929190" y="1071546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9х2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2" name="7-конечная звезда 61"/>
          <p:cNvSpPr/>
          <p:nvPr/>
        </p:nvSpPr>
        <p:spPr>
          <a:xfrm>
            <a:off x="6000760" y="2000240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6:2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3" name="7-конечная звезда 62"/>
          <p:cNvSpPr/>
          <p:nvPr/>
        </p:nvSpPr>
        <p:spPr>
          <a:xfrm>
            <a:off x="2857392" y="2928934"/>
            <a:ext cx="1928826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5х2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4" name="7-конечная звезда 63"/>
          <p:cNvSpPr/>
          <p:nvPr/>
        </p:nvSpPr>
        <p:spPr>
          <a:xfrm>
            <a:off x="3071706" y="4357694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4:2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5" name="7-конечная звезда 64"/>
          <p:cNvSpPr/>
          <p:nvPr/>
        </p:nvSpPr>
        <p:spPr>
          <a:xfrm>
            <a:off x="4786314" y="5286388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2:2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6" name="7-конечная звезда 65"/>
          <p:cNvSpPr/>
          <p:nvPr/>
        </p:nvSpPr>
        <p:spPr>
          <a:xfrm>
            <a:off x="4643438" y="3214686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10:2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7" name="7-конечная звезда 66"/>
          <p:cNvSpPr/>
          <p:nvPr/>
        </p:nvSpPr>
        <p:spPr>
          <a:xfrm>
            <a:off x="6143636" y="4214818"/>
            <a:ext cx="1785950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9х2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8" name="7-конечная звезда 67"/>
          <p:cNvSpPr/>
          <p:nvPr/>
        </p:nvSpPr>
        <p:spPr>
          <a:xfrm>
            <a:off x="7215206" y="3214686"/>
            <a:ext cx="1643074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8х2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69" name="7-конечная звезда 68"/>
          <p:cNvSpPr/>
          <p:nvPr/>
        </p:nvSpPr>
        <p:spPr>
          <a:xfrm>
            <a:off x="7358082" y="1785926"/>
            <a:ext cx="1785918" cy="1357322"/>
          </a:xfrm>
          <a:prstGeom prst="star7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Comic Sans MS" pitchFamily="66" charset="0"/>
              </a:rPr>
              <a:t>14:2</a:t>
            </a:r>
            <a:endParaRPr lang="ru-RU" sz="28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70" name="AutoShape 98">
            <a:hlinkClick r:id="" action="ppaction://hlinkshowjump?jump=endshow"/>
          </p:cNvPr>
          <p:cNvSpPr>
            <a:spLocks noChangeArrowheads="1"/>
          </p:cNvSpPr>
          <p:nvPr/>
        </p:nvSpPr>
        <p:spPr bwMode="auto">
          <a:xfrm>
            <a:off x="7956550" y="6237288"/>
            <a:ext cx="936625" cy="431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3300"/>
              </a:gs>
              <a:gs pos="5000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latin typeface="Comic Sans MS" pitchFamily="66" charset="0"/>
              </a:rPr>
              <a:t>Конец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175</Words>
  <Application>Microsoft Office PowerPoint</Application>
  <PresentationFormat>Экран (4:3)</PresentationFormat>
  <Paragraphs>108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Таблица  умножения   и деления на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Таблица  умножения   и деления на 2</dc:title>
  <dc:creator>Admin</dc:creator>
  <cp:lastModifiedBy>Наташа</cp:lastModifiedBy>
  <cp:revision>14</cp:revision>
  <dcterms:created xsi:type="dcterms:W3CDTF">2012-02-15T15:20:18Z</dcterms:created>
  <dcterms:modified xsi:type="dcterms:W3CDTF">2017-12-02T18:04:15Z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775948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